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60" r:id="rId2"/>
    <p:sldId id="362" r:id="rId3"/>
    <p:sldId id="267" r:id="rId4"/>
    <p:sldId id="268" r:id="rId5"/>
    <p:sldId id="269" r:id="rId6"/>
    <p:sldId id="270" r:id="rId7"/>
    <p:sldId id="271" r:id="rId8"/>
    <p:sldId id="347" r:id="rId9"/>
    <p:sldId id="348" r:id="rId10"/>
    <p:sldId id="349" r:id="rId11"/>
    <p:sldId id="350" r:id="rId12"/>
    <p:sldId id="351" r:id="rId13"/>
    <p:sldId id="311" r:id="rId14"/>
    <p:sldId id="312" r:id="rId15"/>
    <p:sldId id="313" r:id="rId16"/>
    <p:sldId id="352" r:id="rId17"/>
    <p:sldId id="314" r:id="rId18"/>
    <p:sldId id="315" r:id="rId19"/>
    <p:sldId id="316" r:id="rId20"/>
    <p:sldId id="353" r:id="rId21"/>
    <p:sldId id="354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61" r:id="rId31"/>
    <p:sldId id="355" r:id="rId32"/>
    <p:sldId id="360" r:id="rId33"/>
    <p:sldId id="356" r:id="rId34"/>
    <p:sldId id="357" r:id="rId35"/>
    <p:sldId id="358" r:id="rId36"/>
    <p:sldId id="332" r:id="rId37"/>
    <p:sldId id="333" r:id="rId38"/>
    <p:sldId id="335" r:id="rId39"/>
    <p:sldId id="337" r:id="rId40"/>
    <p:sldId id="338" r:id="rId41"/>
    <p:sldId id="340" r:id="rId42"/>
    <p:sldId id="341" r:id="rId43"/>
    <p:sldId id="334" r:id="rId44"/>
    <p:sldId id="346" r:id="rId45"/>
    <p:sldId id="272" r:id="rId46"/>
    <p:sldId id="273" r:id="rId47"/>
    <p:sldId id="274" r:id="rId48"/>
    <p:sldId id="365" r:id="rId49"/>
    <p:sldId id="275" r:id="rId50"/>
    <p:sldId id="366" r:id="rId51"/>
    <p:sldId id="276" r:id="rId52"/>
    <p:sldId id="363" r:id="rId53"/>
    <p:sldId id="277" r:id="rId54"/>
    <p:sldId id="283" r:id="rId55"/>
    <p:sldId id="284" r:id="rId56"/>
    <p:sldId id="285" r:id="rId57"/>
    <p:sldId id="286" r:id="rId58"/>
    <p:sldId id="287" r:id="rId59"/>
    <p:sldId id="367" r:id="rId60"/>
    <p:sldId id="368" r:id="rId61"/>
    <p:sldId id="369" r:id="rId62"/>
    <p:sldId id="309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00"/>
    <p:restoredTop sz="94674"/>
  </p:normalViewPr>
  <p:slideViewPr>
    <p:cSldViewPr snapToGrid="0" snapToObjects="1">
      <p:cViewPr varScale="1">
        <p:scale>
          <a:sx n="103" d="100"/>
          <a:sy n="103" d="100"/>
        </p:scale>
        <p:origin x="150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41350" y="914400"/>
            <a:ext cx="5573713" cy="3135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7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E82C6A-12DA-4252-BFBB-8C01634F873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70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93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44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79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37840689" indent="-37384586" defTabSz="91379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610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220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683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441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fld id="{85A8C485-9E66-BA4F-AC26-69AD7CBA4863}" type="slidenum">
              <a:rPr lang="en-US" sz="1200">
                <a:latin typeface="Times New Roman" charset="0"/>
              </a:rPr>
              <a:pPr/>
              <a:t>36</a:t>
            </a:fld>
            <a:endParaRPr lang="en-US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36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A0B0F13-A938-6242-8FD0-D562ECDE4D43}" type="slidenum">
              <a:rPr lang="en-US" sz="1200"/>
              <a:pPr/>
              <a:t>38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32331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E18EB62-1F37-5A4A-9737-9288D349DD94}" type="slidenum">
              <a:rPr lang="en-US" sz="1200"/>
              <a:pPr/>
              <a:t>40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12969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2DCBFFC-DAEC-1F4E-8C36-62E8A6FBBF73}" type="slidenum">
              <a:rPr lang="en-US" sz="1200"/>
              <a:pPr/>
              <a:t>43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17283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41350" y="914400"/>
            <a:ext cx="5573713" cy="3135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13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41350" y="914400"/>
            <a:ext cx="5573713" cy="3135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40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41350" y="914400"/>
            <a:ext cx="5573713" cy="3135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10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C82B643-15F5-4B2C-8F3B-E6A62C0B233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1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3D2CDF8-0E64-438B-9BE2-D0D5E199D1C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03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C812387-1B6D-4A7B-A3A9-9735AA5E9EE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16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16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789411F-3C3F-4240-AF9E-CF98E2E7559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14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yonale.com/modeles.php?lan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engr.illinois.edu/cs41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azza.com/illinois/fall2019/cs418/home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webgl/" TargetMode="External"/><Relationship Id="rId2" Type="http://schemas.openxmlformats.org/officeDocument/2006/relationships/hyperlink" Target="https://developer.mozilla.org/en-US/docs/Web/JavaScrip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chrome.com/devtools" TargetMode="External"/><Relationship Id="rId4" Type="http://schemas.openxmlformats.org/officeDocument/2006/relationships/hyperlink" Target="https://developer.mozilla.org/en-US/docs/Web/API/WebGL_API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vufind.carli.illinois.edu/vf-uiu/Record/uiu_8503840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paveldogreat.github.io/WebGL-Fluid-Simulation/" TargetMode="External"/><Relationship Id="rId2" Type="http://schemas.openxmlformats.org/officeDocument/2006/relationships/hyperlink" Target="https://artsexperiments.withgoogle.com/baga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avid.li/fluid/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illinois-cs418.github.io/Examples/HelloColor.js" TargetMode="External"/><Relationship Id="rId2" Type="http://schemas.openxmlformats.org/officeDocument/2006/relationships/hyperlink" Target="https://illinois-cs418.github.io/Examples/HelloColor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Introduction to Rendering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418: Interactive Computer Graphics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1589683" y="762000"/>
            <a:ext cx="8913813" cy="914400"/>
          </a:xfrm>
        </p:spPr>
        <p:txBody>
          <a:bodyPr/>
          <a:lstStyle/>
          <a:p>
            <a:r>
              <a:rPr lang="en-US" dirty="0"/>
              <a:t>Synthetic Camera Model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19089" y="2343021"/>
            <a:ext cx="10335065" cy="3615216"/>
            <a:chOff x="-42269" y="2124076"/>
            <a:chExt cx="8753475" cy="4343402"/>
          </a:xfrm>
        </p:grpSpPr>
        <p:sp>
          <p:nvSpPr>
            <p:cNvPr id="27" name="Rectangle 26"/>
            <p:cNvSpPr/>
            <p:nvPr/>
          </p:nvSpPr>
          <p:spPr bwMode="auto">
            <a:xfrm>
              <a:off x="7396756" y="2962276"/>
              <a:ext cx="1314450" cy="2209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6148" name="Freeform 17"/>
            <p:cNvSpPr>
              <a:spLocks/>
            </p:cNvSpPr>
            <p:nvPr/>
          </p:nvSpPr>
          <p:spPr bwMode="auto">
            <a:xfrm flipH="1">
              <a:off x="1782960" y="3951290"/>
              <a:ext cx="3011091" cy="1430337"/>
            </a:xfrm>
            <a:custGeom>
              <a:avLst/>
              <a:gdLst>
                <a:gd name="T0" fmla="*/ 0 w 1373"/>
                <a:gd name="T1" fmla="*/ 226 h 333"/>
                <a:gd name="T2" fmla="*/ 78 w 1373"/>
                <a:gd name="T3" fmla="*/ 333 h 333"/>
                <a:gd name="T4" fmla="*/ 1373 w 1373"/>
                <a:gd name="T5" fmla="*/ 276 h 333"/>
                <a:gd name="T6" fmla="*/ 1221 w 1373"/>
                <a:gd name="T7" fmla="*/ 131 h 333"/>
                <a:gd name="T8" fmla="*/ 949 w 1373"/>
                <a:gd name="T9" fmla="*/ 30 h 333"/>
                <a:gd name="T10" fmla="*/ 734 w 1373"/>
                <a:gd name="T11" fmla="*/ 11 h 333"/>
                <a:gd name="T12" fmla="*/ 603 w 1373"/>
                <a:gd name="T13" fmla="*/ 0 h 333"/>
                <a:gd name="T14" fmla="*/ 350 w 1373"/>
                <a:gd name="T15" fmla="*/ 55 h 333"/>
                <a:gd name="T16" fmla="*/ 198 w 1373"/>
                <a:gd name="T17" fmla="*/ 116 h 333"/>
                <a:gd name="T18" fmla="*/ 0 w 1373"/>
                <a:gd name="T19" fmla="*/ 226 h 333"/>
                <a:gd name="T20" fmla="*/ 0 w 1373"/>
                <a:gd name="T21" fmla="*/ 226 h 3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73"/>
                <a:gd name="T34" fmla="*/ 0 h 333"/>
                <a:gd name="T35" fmla="*/ 1373 w 1373"/>
                <a:gd name="T36" fmla="*/ 333 h 3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73" h="333">
                  <a:moveTo>
                    <a:pt x="0" y="226"/>
                  </a:moveTo>
                  <a:lnTo>
                    <a:pt x="78" y="333"/>
                  </a:lnTo>
                  <a:lnTo>
                    <a:pt x="1373" y="276"/>
                  </a:lnTo>
                  <a:lnTo>
                    <a:pt x="1221" y="131"/>
                  </a:lnTo>
                  <a:lnTo>
                    <a:pt x="949" y="30"/>
                  </a:lnTo>
                  <a:lnTo>
                    <a:pt x="734" y="11"/>
                  </a:lnTo>
                  <a:lnTo>
                    <a:pt x="603" y="0"/>
                  </a:lnTo>
                  <a:lnTo>
                    <a:pt x="350" y="55"/>
                  </a:lnTo>
                  <a:lnTo>
                    <a:pt x="198" y="116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C8D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49" name="Freeform 21"/>
            <p:cNvSpPr>
              <a:spLocks/>
            </p:cNvSpPr>
            <p:nvPr/>
          </p:nvSpPr>
          <p:spPr bwMode="auto">
            <a:xfrm flipH="1">
              <a:off x="1063822" y="4692653"/>
              <a:ext cx="3615929" cy="1774825"/>
            </a:xfrm>
            <a:custGeom>
              <a:avLst/>
              <a:gdLst>
                <a:gd name="T0" fmla="*/ 0 w 1647"/>
                <a:gd name="T1" fmla="*/ 108 h 412"/>
                <a:gd name="T2" fmla="*/ 11 w 1647"/>
                <a:gd name="T3" fmla="*/ 105 h 412"/>
                <a:gd name="T4" fmla="*/ 24 w 1647"/>
                <a:gd name="T5" fmla="*/ 103 h 412"/>
                <a:gd name="T6" fmla="*/ 38 w 1647"/>
                <a:gd name="T7" fmla="*/ 99 h 412"/>
                <a:gd name="T8" fmla="*/ 51 w 1647"/>
                <a:gd name="T9" fmla="*/ 95 h 412"/>
                <a:gd name="T10" fmla="*/ 66 w 1647"/>
                <a:gd name="T11" fmla="*/ 91 h 412"/>
                <a:gd name="T12" fmla="*/ 85 w 1647"/>
                <a:gd name="T13" fmla="*/ 87 h 412"/>
                <a:gd name="T14" fmla="*/ 104 w 1647"/>
                <a:gd name="T15" fmla="*/ 82 h 412"/>
                <a:gd name="T16" fmla="*/ 125 w 1647"/>
                <a:gd name="T17" fmla="*/ 78 h 412"/>
                <a:gd name="T18" fmla="*/ 146 w 1647"/>
                <a:gd name="T19" fmla="*/ 72 h 412"/>
                <a:gd name="T20" fmla="*/ 169 w 1647"/>
                <a:gd name="T21" fmla="*/ 67 h 412"/>
                <a:gd name="T22" fmla="*/ 193 w 1647"/>
                <a:gd name="T23" fmla="*/ 63 h 412"/>
                <a:gd name="T24" fmla="*/ 220 w 1647"/>
                <a:gd name="T25" fmla="*/ 57 h 412"/>
                <a:gd name="T26" fmla="*/ 247 w 1647"/>
                <a:gd name="T27" fmla="*/ 51 h 412"/>
                <a:gd name="T28" fmla="*/ 273 w 1647"/>
                <a:gd name="T29" fmla="*/ 46 h 412"/>
                <a:gd name="T30" fmla="*/ 302 w 1647"/>
                <a:gd name="T31" fmla="*/ 40 h 412"/>
                <a:gd name="T32" fmla="*/ 330 w 1647"/>
                <a:gd name="T33" fmla="*/ 34 h 412"/>
                <a:gd name="T34" fmla="*/ 357 w 1647"/>
                <a:gd name="T35" fmla="*/ 30 h 412"/>
                <a:gd name="T36" fmla="*/ 385 w 1647"/>
                <a:gd name="T37" fmla="*/ 25 h 412"/>
                <a:gd name="T38" fmla="*/ 414 w 1647"/>
                <a:gd name="T39" fmla="*/ 19 h 412"/>
                <a:gd name="T40" fmla="*/ 442 w 1647"/>
                <a:gd name="T41" fmla="*/ 15 h 412"/>
                <a:gd name="T42" fmla="*/ 473 w 1647"/>
                <a:gd name="T43" fmla="*/ 11 h 412"/>
                <a:gd name="T44" fmla="*/ 499 w 1647"/>
                <a:gd name="T45" fmla="*/ 10 h 412"/>
                <a:gd name="T46" fmla="*/ 528 w 1647"/>
                <a:gd name="T47" fmla="*/ 6 h 412"/>
                <a:gd name="T48" fmla="*/ 555 w 1647"/>
                <a:gd name="T49" fmla="*/ 4 h 412"/>
                <a:gd name="T50" fmla="*/ 581 w 1647"/>
                <a:gd name="T51" fmla="*/ 2 h 412"/>
                <a:gd name="T52" fmla="*/ 606 w 1647"/>
                <a:gd name="T53" fmla="*/ 0 h 412"/>
                <a:gd name="T54" fmla="*/ 632 w 1647"/>
                <a:gd name="T55" fmla="*/ 0 h 412"/>
                <a:gd name="T56" fmla="*/ 657 w 1647"/>
                <a:gd name="T57" fmla="*/ 0 h 412"/>
                <a:gd name="T58" fmla="*/ 678 w 1647"/>
                <a:gd name="T59" fmla="*/ 2 h 412"/>
                <a:gd name="T60" fmla="*/ 693 w 1647"/>
                <a:gd name="T61" fmla="*/ 4 h 412"/>
                <a:gd name="T62" fmla="*/ 705 w 1647"/>
                <a:gd name="T63" fmla="*/ 4 h 412"/>
                <a:gd name="T64" fmla="*/ 720 w 1647"/>
                <a:gd name="T65" fmla="*/ 4 h 412"/>
                <a:gd name="T66" fmla="*/ 741 w 1647"/>
                <a:gd name="T67" fmla="*/ 6 h 412"/>
                <a:gd name="T68" fmla="*/ 762 w 1647"/>
                <a:gd name="T69" fmla="*/ 8 h 412"/>
                <a:gd name="T70" fmla="*/ 773 w 1647"/>
                <a:gd name="T71" fmla="*/ 10 h 412"/>
                <a:gd name="T72" fmla="*/ 788 w 1647"/>
                <a:gd name="T73" fmla="*/ 10 h 412"/>
                <a:gd name="T74" fmla="*/ 802 w 1647"/>
                <a:gd name="T75" fmla="*/ 10 h 412"/>
                <a:gd name="T76" fmla="*/ 815 w 1647"/>
                <a:gd name="T77" fmla="*/ 11 h 412"/>
                <a:gd name="T78" fmla="*/ 830 w 1647"/>
                <a:gd name="T79" fmla="*/ 11 h 412"/>
                <a:gd name="T80" fmla="*/ 843 w 1647"/>
                <a:gd name="T81" fmla="*/ 15 h 412"/>
                <a:gd name="T82" fmla="*/ 857 w 1647"/>
                <a:gd name="T83" fmla="*/ 15 h 412"/>
                <a:gd name="T84" fmla="*/ 870 w 1647"/>
                <a:gd name="T85" fmla="*/ 15 h 412"/>
                <a:gd name="T86" fmla="*/ 883 w 1647"/>
                <a:gd name="T87" fmla="*/ 17 h 412"/>
                <a:gd name="T88" fmla="*/ 897 w 1647"/>
                <a:gd name="T89" fmla="*/ 19 h 412"/>
                <a:gd name="T90" fmla="*/ 921 w 1647"/>
                <a:gd name="T91" fmla="*/ 19 h 412"/>
                <a:gd name="T92" fmla="*/ 944 w 1647"/>
                <a:gd name="T93" fmla="*/ 21 h 412"/>
                <a:gd name="T94" fmla="*/ 963 w 1647"/>
                <a:gd name="T95" fmla="*/ 23 h 412"/>
                <a:gd name="T96" fmla="*/ 978 w 1647"/>
                <a:gd name="T97" fmla="*/ 25 h 412"/>
                <a:gd name="T98" fmla="*/ 990 w 1647"/>
                <a:gd name="T99" fmla="*/ 27 h 412"/>
                <a:gd name="T100" fmla="*/ 1482 w 1647"/>
                <a:gd name="T101" fmla="*/ 181 h 412"/>
                <a:gd name="T102" fmla="*/ 1647 w 1647"/>
                <a:gd name="T103" fmla="*/ 354 h 412"/>
                <a:gd name="T104" fmla="*/ 657 w 1647"/>
                <a:gd name="T105" fmla="*/ 376 h 412"/>
                <a:gd name="T106" fmla="*/ 152 w 1647"/>
                <a:gd name="T107" fmla="*/ 386 h 412"/>
                <a:gd name="T108" fmla="*/ 0 w 1647"/>
                <a:gd name="T109" fmla="*/ 110 h 41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47"/>
                <a:gd name="T166" fmla="*/ 0 h 412"/>
                <a:gd name="T167" fmla="*/ 1647 w 1647"/>
                <a:gd name="T168" fmla="*/ 412 h 41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47" h="412">
                  <a:moveTo>
                    <a:pt x="0" y="110"/>
                  </a:moveTo>
                  <a:lnTo>
                    <a:pt x="0" y="108"/>
                  </a:lnTo>
                  <a:lnTo>
                    <a:pt x="5" y="108"/>
                  </a:lnTo>
                  <a:lnTo>
                    <a:pt x="11" y="105"/>
                  </a:lnTo>
                  <a:lnTo>
                    <a:pt x="21" y="105"/>
                  </a:lnTo>
                  <a:lnTo>
                    <a:pt x="24" y="103"/>
                  </a:lnTo>
                  <a:lnTo>
                    <a:pt x="30" y="101"/>
                  </a:lnTo>
                  <a:lnTo>
                    <a:pt x="38" y="99"/>
                  </a:lnTo>
                  <a:lnTo>
                    <a:pt x="43" y="97"/>
                  </a:lnTo>
                  <a:lnTo>
                    <a:pt x="51" y="95"/>
                  </a:lnTo>
                  <a:lnTo>
                    <a:pt x="59" y="93"/>
                  </a:lnTo>
                  <a:lnTo>
                    <a:pt x="66" y="91"/>
                  </a:lnTo>
                  <a:lnTo>
                    <a:pt x="78" y="89"/>
                  </a:lnTo>
                  <a:lnTo>
                    <a:pt x="85" y="87"/>
                  </a:lnTo>
                  <a:lnTo>
                    <a:pt x="95" y="84"/>
                  </a:lnTo>
                  <a:lnTo>
                    <a:pt x="104" y="82"/>
                  </a:lnTo>
                  <a:lnTo>
                    <a:pt x="114" y="80"/>
                  </a:lnTo>
                  <a:lnTo>
                    <a:pt x="125" y="78"/>
                  </a:lnTo>
                  <a:lnTo>
                    <a:pt x="135" y="74"/>
                  </a:lnTo>
                  <a:lnTo>
                    <a:pt x="146" y="72"/>
                  </a:lnTo>
                  <a:lnTo>
                    <a:pt x="159" y="70"/>
                  </a:lnTo>
                  <a:lnTo>
                    <a:pt x="169" y="67"/>
                  </a:lnTo>
                  <a:lnTo>
                    <a:pt x="182" y="65"/>
                  </a:lnTo>
                  <a:lnTo>
                    <a:pt x="193" y="63"/>
                  </a:lnTo>
                  <a:lnTo>
                    <a:pt x="207" y="61"/>
                  </a:lnTo>
                  <a:lnTo>
                    <a:pt x="220" y="57"/>
                  </a:lnTo>
                  <a:lnTo>
                    <a:pt x="233" y="53"/>
                  </a:lnTo>
                  <a:lnTo>
                    <a:pt x="247" y="51"/>
                  </a:lnTo>
                  <a:lnTo>
                    <a:pt x="262" y="49"/>
                  </a:lnTo>
                  <a:lnTo>
                    <a:pt x="273" y="46"/>
                  </a:lnTo>
                  <a:lnTo>
                    <a:pt x="288" y="42"/>
                  </a:lnTo>
                  <a:lnTo>
                    <a:pt x="302" y="40"/>
                  </a:lnTo>
                  <a:lnTo>
                    <a:pt x="315" y="38"/>
                  </a:lnTo>
                  <a:lnTo>
                    <a:pt x="330" y="34"/>
                  </a:lnTo>
                  <a:lnTo>
                    <a:pt x="344" y="32"/>
                  </a:lnTo>
                  <a:lnTo>
                    <a:pt x="357" y="30"/>
                  </a:lnTo>
                  <a:lnTo>
                    <a:pt x="372" y="27"/>
                  </a:lnTo>
                  <a:lnTo>
                    <a:pt x="385" y="25"/>
                  </a:lnTo>
                  <a:lnTo>
                    <a:pt x="401" y="23"/>
                  </a:lnTo>
                  <a:lnTo>
                    <a:pt x="414" y="19"/>
                  </a:lnTo>
                  <a:lnTo>
                    <a:pt x="429" y="19"/>
                  </a:lnTo>
                  <a:lnTo>
                    <a:pt x="442" y="15"/>
                  </a:lnTo>
                  <a:lnTo>
                    <a:pt x="458" y="15"/>
                  </a:lnTo>
                  <a:lnTo>
                    <a:pt x="473" y="11"/>
                  </a:lnTo>
                  <a:lnTo>
                    <a:pt x="488" y="11"/>
                  </a:lnTo>
                  <a:lnTo>
                    <a:pt x="499" y="10"/>
                  </a:lnTo>
                  <a:lnTo>
                    <a:pt x="515" y="8"/>
                  </a:lnTo>
                  <a:lnTo>
                    <a:pt x="528" y="6"/>
                  </a:lnTo>
                  <a:lnTo>
                    <a:pt x="541" y="4"/>
                  </a:lnTo>
                  <a:lnTo>
                    <a:pt x="555" y="4"/>
                  </a:lnTo>
                  <a:lnTo>
                    <a:pt x="568" y="2"/>
                  </a:lnTo>
                  <a:lnTo>
                    <a:pt x="581" y="2"/>
                  </a:lnTo>
                  <a:lnTo>
                    <a:pt x="594" y="2"/>
                  </a:lnTo>
                  <a:lnTo>
                    <a:pt x="606" y="0"/>
                  </a:lnTo>
                  <a:lnTo>
                    <a:pt x="619" y="0"/>
                  </a:lnTo>
                  <a:lnTo>
                    <a:pt x="632" y="0"/>
                  </a:lnTo>
                  <a:lnTo>
                    <a:pt x="646" y="0"/>
                  </a:lnTo>
                  <a:lnTo>
                    <a:pt x="657" y="0"/>
                  </a:lnTo>
                  <a:lnTo>
                    <a:pt x="669" y="0"/>
                  </a:lnTo>
                  <a:lnTo>
                    <a:pt x="678" y="2"/>
                  </a:lnTo>
                  <a:lnTo>
                    <a:pt x="690" y="4"/>
                  </a:lnTo>
                  <a:lnTo>
                    <a:pt x="693" y="4"/>
                  </a:lnTo>
                  <a:lnTo>
                    <a:pt x="699" y="4"/>
                  </a:lnTo>
                  <a:lnTo>
                    <a:pt x="705" y="4"/>
                  </a:lnTo>
                  <a:lnTo>
                    <a:pt x="710" y="4"/>
                  </a:lnTo>
                  <a:lnTo>
                    <a:pt x="720" y="4"/>
                  </a:lnTo>
                  <a:lnTo>
                    <a:pt x="729" y="6"/>
                  </a:lnTo>
                  <a:lnTo>
                    <a:pt x="741" y="6"/>
                  </a:lnTo>
                  <a:lnTo>
                    <a:pt x="750" y="6"/>
                  </a:lnTo>
                  <a:lnTo>
                    <a:pt x="762" y="8"/>
                  </a:lnTo>
                  <a:lnTo>
                    <a:pt x="767" y="8"/>
                  </a:lnTo>
                  <a:lnTo>
                    <a:pt x="773" y="10"/>
                  </a:lnTo>
                  <a:lnTo>
                    <a:pt x="781" y="10"/>
                  </a:lnTo>
                  <a:lnTo>
                    <a:pt x="788" y="10"/>
                  </a:lnTo>
                  <a:lnTo>
                    <a:pt x="794" y="10"/>
                  </a:lnTo>
                  <a:lnTo>
                    <a:pt x="802" y="10"/>
                  </a:lnTo>
                  <a:lnTo>
                    <a:pt x="809" y="10"/>
                  </a:lnTo>
                  <a:lnTo>
                    <a:pt x="815" y="11"/>
                  </a:lnTo>
                  <a:lnTo>
                    <a:pt x="823" y="11"/>
                  </a:lnTo>
                  <a:lnTo>
                    <a:pt x="830" y="11"/>
                  </a:lnTo>
                  <a:lnTo>
                    <a:pt x="836" y="13"/>
                  </a:lnTo>
                  <a:lnTo>
                    <a:pt x="843" y="15"/>
                  </a:lnTo>
                  <a:lnTo>
                    <a:pt x="849" y="15"/>
                  </a:lnTo>
                  <a:lnTo>
                    <a:pt x="857" y="15"/>
                  </a:lnTo>
                  <a:lnTo>
                    <a:pt x="862" y="15"/>
                  </a:lnTo>
                  <a:lnTo>
                    <a:pt x="870" y="15"/>
                  </a:lnTo>
                  <a:lnTo>
                    <a:pt x="876" y="15"/>
                  </a:lnTo>
                  <a:lnTo>
                    <a:pt x="883" y="17"/>
                  </a:lnTo>
                  <a:lnTo>
                    <a:pt x="889" y="17"/>
                  </a:lnTo>
                  <a:lnTo>
                    <a:pt x="897" y="19"/>
                  </a:lnTo>
                  <a:lnTo>
                    <a:pt x="908" y="19"/>
                  </a:lnTo>
                  <a:lnTo>
                    <a:pt x="921" y="19"/>
                  </a:lnTo>
                  <a:lnTo>
                    <a:pt x="933" y="21"/>
                  </a:lnTo>
                  <a:lnTo>
                    <a:pt x="944" y="21"/>
                  </a:lnTo>
                  <a:lnTo>
                    <a:pt x="954" y="21"/>
                  </a:lnTo>
                  <a:lnTo>
                    <a:pt x="963" y="23"/>
                  </a:lnTo>
                  <a:lnTo>
                    <a:pt x="971" y="23"/>
                  </a:lnTo>
                  <a:lnTo>
                    <a:pt x="978" y="25"/>
                  </a:lnTo>
                  <a:lnTo>
                    <a:pt x="988" y="25"/>
                  </a:lnTo>
                  <a:lnTo>
                    <a:pt x="990" y="27"/>
                  </a:lnTo>
                  <a:lnTo>
                    <a:pt x="1222" y="74"/>
                  </a:lnTo>
                  <a:lnTo>
                    <a:pt x="1482" y="181"/>
                  </a:lnTo>
                  <a:lnTo>
                    <a:pt x="1604" y="291"/>
                  </a:lnTo>
                  <a:lnTo>
                    <a:pt x="1647" y="354"/>
                  </a:lnTo>
                  <a:lnTo>
                    <a:pt x="1049" y="392"/>
                  </a:lnTo>
                  <a:lnTo>
                    <a:pt x="657" y="376"/>
                  </a:lnTo>
                  <a:lnTo>
                    <a:pt x="410" y="412"/>
                  </a:lnTo>
                  <a:lnTo>
                    <a:pt x="152" y="386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B5D9B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0" name="Freeform 27"/>
            <p:cNvSpPr>
              <a:spLocks/>
            </p:cNvSpPr>
            <p:nvPr/>
          </p:nvSpPr>
          <p:spPr bwMode="auto">
            <a:xfrm flipH="1">
              <a:off x="3218853" y="4667252"/>
              <a:ext cx="1447800" cy="568325"/>
            </a:xfrm>
            <a:custGeom>
              <a:avLst/>
              <a:gdLst>
                <a:gd name="T0" fmla="*/ 639 w 660"/>
                <a:gd name="T1" fmla="*/ 0 h 131"/>
                <a:gd name="T2" fmla="*/ 629 w 660"/>
                <a:gd name="T3" fmla="*/ 0 h 131"/>
                <a:gd name="T4" fmla="*/ 616 w 660"/>
                <a:gd name="T5" fmla="*/ 2 h 131"/>
                <a:gd name="T6" fmla="*/ 605 w 660"/>
                <a:gd name="T7" fmla="*/ 2 h 131"/>
                <a:gd name="T8" fmla="*/ 591 w 660"/>
                <a:gd name="T9" fmla="*/ 4 h 131"/>
                <a:gd name="T10" fmla="*/ 576 w 660"/>
                <a:gd name="T11" fmla="*/ 6 h 131"/>
                <a:gd name="T12" fmla="*/ 561 w 660"/>
                <a:gd name="T13" fmla="*/ 6 h 131"/>
                <a:gd name="T14" fmla="*/ 540 w 660"/>
                <a:gd name="T15" fmla="*/ 8 h 131"/>
                <a:gd name="T16" fmla="*/ 521 w 660"/>
                <a:gd name="T17" fmla="*/ 10 h 131"/>
                <a:gd name="T18" fmla="*/ 500 w 660"/>
                <a:gd name="T19" fmla="*/ 12 h 131"/>
                <a:gd name="T20" fmla="*/ 479 w 660"/>
                <a:gd name="T21" fmla="*/ 14 h 131"/>
                <a:gd name="T22" fmla="*/ 456 w 660"/>
                <a:gd name="T23" fmla="*/ 17 h 131"/>
                <a:gd name="T24" fmla="*/ 432 w 660"/>
                <a:gd name="T25" fmla="*/ 21 h 131"/>
                <a:gd name="T26" fmla="*/ 409 w 660"/>
                <a:gd name="T27" fmla="*/ 25 h 131"/>
                <a:gd name="T28" fmla="*/ 382 w 660"/>
                <a:gd name="T29" fmla="*/ 27 h 131"/>
                <a:gd name="T30" fmla="*/ 358 w 660"/>
                <a:gd name="T31" fmla="*/ 31 h 131"/>
                <a:gd name="T32" fmla="*/ 331 w 660"/>
                <a:gd name="T33" fmla="*/ 33 h 131"/>
                <a:gd name="T34" fmla="*/ 304 w 660"/>
                <a:gd name="T35" fmla="*/ 36 h 131"/>
                <a:gd name="T36" fmla="*/ 278 w 660"/>
                <a:gd name="T37" fmla="*/ 42 h 131"/>
                <a:gd name="T38" fmla="*/ 251 w 660"/>
                <a:gd name="T39" fmla="*/ 46 h 131"/>
                <a:gd name="T40" fmla="*/ 225 w 660"/>
                <a:gd name="T41" fmla="*/ 52 h 131"/>
                <a:gd name="T42" fmla="*/ 198 w 660"/>
                <a:gd name="T43" fmla="*/ 57 h 131"/>
                <a:gd name="T44" fmla="*/ 171 w 660"/>
                <a:gd name="T45" fmla="*/ 63 h 131"/>
                <a:gd name="T46" fmla="*/ 147 w 660"/>
                <a:gd name="T47" fmla="*/ 67 h 131"/>
                <a:gd name="T48" fmla="*/ 120 w 660"/>
                <a:gd name="T49" fmla="*/ 73 h 131"/>
                <a:gd name="T50" fmla="*/ 95 w 660"/>
                <a:gd name="T51" fmla="*/ 80 h 131"/>
                <a:gd name="T52" fmla="*/ 73 w 660"/>
                <a:gd name="T53" fmla="*/ 86 h 131"/>
                <a:gd name="T54" fmla="*/ 52 w 660"/>
                <a:gd name="T55" fmla="*/ 93 h 131"/>
                <a:gd name="T56" fmla="*/ 31 w 660"/>
                <a:gd name="T57" fmla="*/ 99 h 131"/>
                <a:gd name="T58" fmla="*/ 10 w 660"/>
                <a:gd name="T59" fmla="*/ 107 h 131"/>
                <a:gd name="T60" fmla="*/ 16 w 660"/>
                <a:gd name="T61" fmla="*/ 131 h 131"/>
                <a:gd name="T62" fmla="*/ 21 w 660"/>
                <a:gd name="T63" fmla="*/ 128 h 131"/>
                <a:gd name="T64" fmla="*/ 27 w 660"/>
                <a:gd name="T65" fmla="*/ 122 h 131"/>
                <a:gd name="T66" fmla="*/ 40 w 660"/>
                <a:gd name="T67" fmla="*/ 118 h 131"/>
                <a:gd name="T68" fmla="*/ 55 w 660"/>
                <a:gd name="T69" fmla="*/ 111 h 131"/>
                <a:gd name="T70" fmla="*/ 78 w 660"/>
                <a:gd name="T71" fmla="*/ 105 h 131"/>
                <a:gd name="T72" fmla="*/ 90 w 660"/>
                <a:gd name="T73" fmla="*/ 99 h 131"/>
                <a:gd name="T74" fmla="*/ 103 w 660"/>
                <a:gd name="T75" fmla="*/ 95 h 131"/>
                <a:gd name="T76" fmla="*/ 118 w 660"/>
                <a:gd name="T77" fmla="*/ 92 h 131"/>
                <a:gd name="T78" fmla="*/ 137 w 660"/>
                <a:gd name="T79" fmla="*/ 88 h 131"/>
                <a:gd name="T80" fmla="*/ 154 w 660"/>
                <a:gd name="T81" fmla="*/ 82 h 131"/>
                <a:gd name="T82" fmla="*/ 173 w 660"/>
                <a:gd name="T83" fmla="*/ 78 h 131"/>
                <a:gd name="T84" fmla="*/ 194 w 660"/>
                <a:gd name="T85" fmla="*/ 73 h 131"/>
                <a:gd name="T86" fmla="*/ 219 w 660"/>
                <a:gd name="T87" fmla="*/ 69 h 131"/>
                <a:gd name="T88" fmla="*/ 242 w 660"/>
                <a:gd name="T89" fmla="*/ 63 h 131"/>
                <a:gd name="T90" fmla="*/ 270 w 660"/>
                <a:gd name="T91" fmla="*/ 59 h 131"/>
                <a:gd name="T92" fmla="*/ 299 w 660"/>
                <a:gd name="T93" fmla="*/ 54 h 131"/>
                <a:gd name="T94" fmla="*/ 329 w 660"/>
                <a:gd name="T95" fmla="*/ 50 h 131"/>
                <a:gd name="T96" fmla="*/ 361 w 660"/>
                <a:gd name="T97" fmla="*/ 44 h 131"/>
                <a:gd name="T98" fmla="*/ 396 w 660"/>
                <a:gd name="T99" fmla="*/ 38 h 131"/>
                <a:gd name="T100" fmla="*/ 432 w 660"/>
                <a:gd name="T101" fmla="*/ 35 h 131"/>
                <a:gd name="T102" fmla="*/ 472 w 660"/>
                <a:gd name="T103" fmla="*/ 31 h 131"/>
                <a:gd name="T104" fmla="*/ 513 w 660"/>
                <a:gd name="T105" fmla="*/ 27 h 131"/>
                <a:gd name="T106" fmla="*/ 557 w 660"/>
                <a:gd name="T107" fmla="*/ 23 h 131"/>
                <a:gd name="T108" fmla="*/ 601 w 660"/>
                <a:gd name="T109" fmla="*/ 19 h 131"/>
                <a:gd name="T110" fmla="*/ 652 w 660"/>
                <a:gd name="T111" fmla="*/ 17 h 131"/>
                <a:gd name="T112" fmla="*/ 641 w 660"/>
                <a:gd name="T113" fmla="*/ 0 h 13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660"/>
                <a:gd name="T172" fmla="*/ 0 h 131"/>
                <a:gd name="T173" fmla="*/ 660 w 660"/>
                <a:gd name="T174" fmla="*/ 131 h 13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660" h="131">
                  <a:moveTo>
                    <a:pt x="641" y="0"/>
                  </a:moveTo>
                  <a:lnTo>
                    <a:pt x="639" y="0"/>
                  </a:lnTo>
                  <a:lnTo>
                    <a:pt x="635" y="0"/>
                  </a:lnTo>
                  <a:lnTo>
                    <a:pt x="629" y="0"/>
                  </a:lnTo>
                  <a:lnTo>
                    <a:pt x="622" y="2"/>
                  </a:lnTo>
                  <a:lnTo>
                    <a:pt x="616" y="2"/>
                  </a:lnTo>
                  <a:lnTo>
                    <a:pt x="610" y="2"/>
                  </a:lnTo>
                  <a:lnTo>
                    <a:pt x="605" y="2"/>
                  </a:lnTo>
                  <a:lnTo>
                    <a:pt x="599" y="4"/>
                  </a:lnTo>
                  <a:lnTo>
                    <a:pt x="591" y="4"/>
                  </a:lnTo>
                  <a:lnTo>
                    <a:pt x="584" y="4"/>
                  </a:lnTo>
                  <a:lnTo>
                    <a:pt x="576" y="6"/>
                  </a:lnTo>
                  <a:lnTo>
                    <a:pt x="569" y="6"/>
                  </a:lnTo>
                  <a:lnTo>
                    <a:pt x="561" y="6"/>
                  </a:lnTo>
                  <a:lnTo>
                    <a:pt x="551" y="6"/>
                  </a:lnTo>
                  <a:lnTo>
                    <a:pt x="540" y="8"/>
                  </a:lnTo>
                  <a:lnTo>
                    <a:pt x="531" y="10"/>
                  </a:lnTo>
                  <a:lnTo>
                    <a:pt x="521" y="10"/>
                  </a:lnTo>
                  <a:lnTo>
                    <a:pt x="510" y="10"/>
                  </a:lnTo>
                  <a:lnTo>
                    <a:pt x="500" y="12"/>
                  </a:lnTo>
                  <a:lnTo>
                    <a:pt x="491" y="14"/>
                  </a:lnTo>
                  <a:lnTo>
                    <a:pt x="479" y="14"/>
                  </a:lnTo>
                  <a:lnTo>
                    <a:pt x="468" y="16"/>
                  </a:lnTo>
                  <a:lnTo>
                    <a:pt x="456" y="17"/>
                  </a:lnTo>
                  <a:lnTo>
                    <a:pt x="445" y="19"/>
                  </a:lnTo>
                  <a:lnTo>
                    <a:pt x="432" y="21"/>
                  </a:lnTo>
                  <a:lnTo>
                    <a:pt x="420" y="23"/>
                  </a:lnTo>
                  <a:lnTo>
                    <a:pt x="409" y="25"/>
                  </a:lnTo>
                  <a:lnTo>
                    <a:pt x="396" y="27"/>
                  </a:lnTo>
                  <a:lnTo>
                    <a:pt x="382" y="27"/>
                  </a:lnTo>
                  <a:lnTo>
                    <a:pt x="369" y="29"/>
                  </a:lnTo>
                  <a:lnTo>
                    <a:pt x="358" y="31"/>
                  </a:lnTo>
                  <a:lnTo>
                    <a:pt x="344" y="33"/>
                  </a:lnTo>
                  <a:lnTo>
                    <a:pt x="331" y="33"/>
                  </a:lnTo>
                  <a:lnTo>
                    <a:pt x="318" y="36"/>
                  </a:lnTo>
                  <a:lnTo>
                    <a:pt x="304" y="36"/>
                  </a:lnTo>
                  <a:lnTo>
                    <a:pt x="291" y="40"/>
                  </a:lnTo>
                  <a:lnTo>
                    <a:pt x="278" y="42"/>
                  </a:lnTo>
                  <a:lnTo>
                    <a:pt x="264" y="44"/>
                  </a:lnTo>
                  <a:lnTo>
                    <a:pt x="251" y="46"/>
                  </a:lnTo>
                  <a:lnTo>
                    <a:pt x="238" y="50"/>
                  </a:lnTo>
                  <a:lnTo>
                    <a:pt x="225" y="52"/>
                  </a:lnTo>
                  <a:lnTo>
                    <a:pt x="211" y="54"/>
                  </a:lnTo>
                  <a:lnTo>
                    <a:pt x="198" y="57"/>
                  </a:lnTo>
                  <a:lnTo>
                    <a:pt x="185" y="59"/>
                  </a:lnTo>
                  <a:lnTo>
                    <a:pt x="171" y="63"/>
                  </a:lnTo>
                  <a:lnTo>
                    <a:pt x="158" y="65"/>
                  </a:lnTo>
                  <a:lnTo>
                    <a:pt x="147" y="67"/>
                  </a:lnTo>
                  <a:lnTo>
                    <a:pt x="133" y="71"/>
                  </a:lnTo>
                  <a:lnTo>
                    <a:pt x="120" y="73"/>
                  </a:lnTo>
                  <a:lnTo>
                    <a:pt x="109" y="76"/>
                  </a:lnTo>
                  <a:lnTo>
                    <a:pt x="95" y="80"/>
                  </a:lnTo>
                  <a:lnTo>
                    <a:pt x="86" y="84"/>
                  </a:lnTo>
                  <a:lnTo>
                    <a:pt x="73" y="86"/>
                  </a:lnTo>
                  <a:lnTo>
                    <a:pt x="61" y="90"/>
                  </a:lnTo>
                  <a:lnTo>
                    <a:pt x="52" y="93"/>
                  </a:lnTo>
                  <a:lnTo>
                    <a:pt x="40" y="95"/>
                  </a:lnTo>
                  <a:lnTo>
                    <a:pt x="31" y="99"/>
                  </a:lnTo>
                  <a:lnTo>
                    <a:pt x="19" y="103"/>
                  </a:lnTo>
                  <a:lnTo>
                    <a:pt x="10" y="107"/>
                  </a:lnTo>
                  <a:lnTo>
                    <a:pt x="0" y="111"/>
                  </a:lnTo>
                  <a:lnTo>
                    <a:pt x="16" y="131"/>
                  </a:lnTo>
                  <a:lnTo>
                    <a:pt x="16" y="130"/>
                  </a:lnTo>
                  <a:lnTo>
                    <a:pt x="21" y="128"/>
                  </a:lnTo>
                  <a:lnTo>
                    <a:pt x="23" y="126"/>
                  </a:lnTo>
                  <a:lnTo>
                    <a:pt x="27" y="122"/>
                  </a:lnTo>
                  <a:lnTo>
                    <a:pt x="33" y="120"/>
                  </a:lnTo>
                  <a:lnTo>
                    <a:pt x="40" y="118"/>
                  </a:lnTo>
                  <a:lnTo>
                    <a:pt x="48" y="114"/>
                  </a:lnTo>
                  <a:lnTo>
                    <a:pt x="55" y="111"/>
                  </a:lnTo>
                  <a:lnTo>
                    <a:pt x="67" y="109"/>
                  </a:lnTo>
                  <a:lnTo>
                    <a:pt x="78" y="105"/>
                  </a:lnTo>
                  <a:lnTo>
                    <a:pt x="82" y="101"/>
                  </a:lnTo>
                  <a:lnTo>
                    <a:pt x="90" y="99"/>
                  </a:lnTo>
                  <a:lnTo>
                    <a:pt x="95" y="97"/>
                  </a:lnTo>
                  <a:lnTo>
                    <a:pt x="103" y="95"/>
                  </a:lnTo>
                  <a:lnTo>
                    <a:pt x="111" y="93"/>
                  </a:lnTo>
                  <a:lnTo>
                    <a:pt x="118" y="92"/>
                  </a:lnTo>
                  <a:lnTo>
                    <a:pt x="126" y="90"/>
                  </a:lnTo>
                  <a:lnTo>
                    <a:pt x="137" y="88"/>
                  </a:lnTo>
                  <a:lnTo>
                    <a:pt x="145" y="84"/>
                  </a:lnTo>
                  <a:lnTo>
                    <a:pt x="154" y="82"/>
                  </a:lnTo>
                  <a:lnTo>
                    <a:pt x="164" y="80"/>
                  </a:lnTo>
                  <a:lnTo>
                    <a:pt x="173" y="78"/>
                  </a:lnTo>
                  <a:lnTo>
                    <a:pt x="185" y="74"/>
                  </a:lnTo>
                  <a:lnTo>
                    <a:pt x="194" y="73"/>
                  </a:lnTo>
                  <a:lnTo>
                    <a:pt x="206" y="69"/>
                  </a:lnTo>
                  <a:lnTo>
                    <a:pt x="219" y="69"/>
                  </a:lnTo>
                  <a:lnTo>
                    <a:pt x="230" y="65"/>
                  </a:lnTo>
                  <a:lnTo>
                    <a:pt x="242" y="63"/>
                  </a:lnTo>
                  <a:lnTo>
                    <a:pt x="257" y="59"/>
                  </a:lnTo>
                  <a:lnTo>
                    <a:pt x="270" y="59"/>
                  </a:lnTo>
                  <a:lnTo>
                    <a:pt x="283" y="55"/>
                  </a:lnTo>
                  <a:lnTo>
                    <a:pt x="299" y="54"/>
                  </a:lnTo>
                  <a:lnTo>
                    <a:pt x="312" y="52"/>
                  </a:lnTo>
                  <a:lnTo>
                    <a:pt x="329" y="50"/>
                  </a:lnTo>
                  <a:lnTo>
                    <a:pt x="344" y="46"/>
                  </a:lnTo>
                  <a:lnTo>
                    <a:pt x="361" y="44"/>
                  </a:lnTo>
                  <a:lnTo>
                    <a:pt x="379" y="42"/>
                  </a:lnTo>
                  <a:lnTo>
                    <a:pt x="396" y="38"/>
                  </a:lnTo>
                  <a:lnTo>
                    <a:pt x="413" y="36"/>
                  </a:lnTo>
                  <a:lnTo>
                    <a:pt x="432" y="35"/>
                  </a:lnTo>
                  <a:lnTo>
                    <a:pt x="451" y="33"/>
                  </a:lnTo>
                  <a:lnTo>
                    <a:pt x="472" y="31"/>
                  </a:lnTo>
                  <a:lnTo>
                    <a:pt x="491" y="27"/>
                  </a:lnTo>
                  <a:lnTo>
                    <a:pt x="513" y="27"/>
                  </a:lnTo>
                  <a:lnTo>
                    <a:pt x="532" y="25"/>
                  </a:lnTo>
                  <a:lnTo>
                    <a:pt x="557" y="23"/>
                  </a:lnTo>
                  <a:lnTo>
                    <a:pt x="578" y="21"/>
                  </a:lnTo>
                  <a:lnTo>
                    <a:pt x="601" y="19"/>
                  </a:lnTo>
                  <a:lnTo>
                    <a:pt x="626" y="17"/>
                  </a:lnTo>
                  <a:lnTo>
                    <a:pt x="652" y="17"/>
                  </a:lnTo>
                  <a:lnTo>
                    <a:pt x="660" y="6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1" name="Freeform 28"/>
            <p:cNvSpPr>
              <a:spLocks/>
            </p:cNvSpPr>
            <p:nvPr/>
          </p:nvSpPr>
          <p:spPr bwMode="auto">
            <a:xfrm flipH="1">
              <a:off x="-16075" y="3468690"/>
              <a:ext cx="2756297" cy="1973263"/>
            </a:xfrm>
            <a:custGeom>
              <a:avLst/>
              <a:gdLst>
                <a:gd name="T0" fmla="*/ 0 w 1257"/>
                <a:gd name="T1" fmla="*/ 142 h 456"/>
                <a:gd name="T2" fmla="*/ 126 w 1257"/>
                <a:gd name="T3" fmla="*/ 53 h 456"/>
                <a:gd name="T4" fmla="*/ 361 w 1257"/>
                <a:gd name="T5" fmla="*/ 0 h 456"/>
                <a:gd name="T6" fmla="*/ 555 w 1257"/>
                <a:gd name="T7" fmla="*/ 6 h 456"/>
                <a:gd name="T8" fmla="*/ 876 w 1257"/>
                <a:gd name="T9" fmla="*/ 114 h 456"/>
                <a:gd name="T10" fmla="*/ 1125 w 1257"/>
                <a:gd name="T11" fmla="*/ 245 h 456"/>
                <a:gd name="T12" fmla="*/ 1257 w 1257"/>
                <a:gd name="T13" fmla="*/ 350 h 456"/>
                <a:gd name="T14" fmla="*/ 1198 w 1257"/>
                <a:gd name="T15" fmla="*/ 391 h 456"/>
                <a:gd name="T16" fmla="*/ 897 w 1257"/>
                <a:gd name="T17" fmla="*/ 439 h 456"/>
                <a:gd name="T18" fmla="*/ 584 w 1257"/>
                <a:gd name="T19" fmla="*/ 456 h 456"/>
                <a:gd name="T20" fmla="*/ 436 w 1257"/>
                <a:gd name="T21" fmla="*/ 386 h 456"/>
                <a:gd name="T22" fmla="*/ 308 w 1257"/>
                <a:gd name="T23" fmla="*/ 260 h 456"/>
                <a:gd name="T24" fmla="*/ 126 w 1257"/>
                <a:gd name="T25" fmla="*/ 177 h 456"/>
                <a:gd name="T26" fmla="*/ 0 w 1257"/>
                <a:gd name="T27" fmla="*/ 142 h 456"/>
                <a:gd name="T28" fmla="*/ 0 w 1257"/>
                <a:gd name="T29" fmla="*/ 142 h 4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57"/>
                <a:gd name="T46" fmla="*/ 0 h 456"/>
                <a:gd name="T47" fmla="*/ 1257 w 1257"/>
                <a:gd name="T48" fmla="*/ 456 h 45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57" h="456">
                  <a:moveTo>
                    <a:pt x="0" y="142"/>
                  </a:moveTo>
                  <a:lnTo>
                    <a:pt x="126" y="53"/>
                  </a:lnTo>
                  <a:lnTo>
                    <a:pt x="361" y="0"/>
                  </a:lnTo>
                  <a:lnTo>
                    <a:pt x="555" y="6"/>
                  </a:lnTo>
                  <a:lnTo>
                    <a:pt x="876" y="114"/>
                  </a:lnTo>
                  <a:lnTo>
                    <a:pt x="1125" y="245"/>
                  </a:lnTo>
                  <a:lnTo>
                    <a:pt x="1257" y="350"/>
                  </a:lnTo>
                  <a:lnTo>
                    <a:pt x="1198" y="391"/>
                  </a:lnTo>
                  <a:lnTo>
                    <a:pt x="897" y="439"/>
                  </a:lnTo>
                  <a:lnTo>
                    <a:pt x="584" y="456"/>
                  </a:lnTo>
                  <a:lnTo>
                    <a:pt x="436" y="386"/>
                  </a:lnTo>
                  <a:lnTo>
                    <a:pt x="308" y="260"/>
                  </a:lnTo>
                  <a:lnTo>
                    <a:pt x="126" y="177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C0D7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2" name="Freeform 65"/>
            <p:cNvSpPr>
              <a:spLocks/>
            </p:cNvSpPr>
            <p:nvPr/>
          </p:nvSpPr>
          <p:spPr bwMode="auto">
            <a:xfrm flipH="1">
              <a:off x="-42269" y="3425827"/>
              <a:ext cx="2813447" cy="2058988"/>
            </a:xfrm>
            <a:custGeom>
              <a:avLst/>
              <a:gdLst>
                <a:gd name="T0" fmla="*/ 31 w 1283"/>
                <a:gd name="T1" fmla="*/ 118 h 479"/>
                <a:gd name="T2" fmla="*/ 82 w 1283"/>
                <a:gd name="T3" fmla="*/ 86 h 479"/>
                <a:gd name="T4" fmla="*/ 129 w 1283"/>
                <a:gd name="T5" fmla="*/ 61 h 479"/>
                <a:gd name="T6" fmla="*/ 188 w 1283"/>
                <a:gd name="T7" fmla="*/ 38 h 479"/>
                <a:gd name="T8" fmla="*/ 257 w 1283"/>
                <a:gd name="T9" fmla="*/ 19 h 479"/>
                <a:gd name="T10" fmla="*/ 335 w 1283"/>
                <a:gd name="T11" fmla="*/ 6 h 479"/>
                <a:gd name="T12" fmla="*/ 422 w 1283"/>
                <a:gd name="T13" fmla="*/ 0 h 479"/>
                <a:gd name="T14" fmla="*/ 521 w 1283"/>
                <a:gd name="T15" fmla="*/ 6 h 479"/>
                <a:gd name="T16" fmla="*/ 627 w 1283"/>
                <a:gd name="T17" fmla="*/ 27 h 479"/>
                <a:gd name="T18" fmla="*/ 730 w 1283"/>
                <a:gd name="T19" fmla="*/ 54 h 479"/>
                <a:gd name="T20" fmla="*/ 829 w 1283"/>
                <a:gd name="T21" fmla="*/ 88 h 479"/>
                <a:gd name="T22" fmla="*/ 920 w 1283"/>
                <a:gd name="T23" fmla="*/ 128 h 479"/>
                <a:gd name="T24" fmla="*/ 1002 w 1283"/>
                <a:gd name="T25" fmla="*/ 170 h 479"/>
                <a:gd name="T26" fmla="*/ 1076 w 1283"/>
                <a:gd name="T27" fmla="*/ 211 h 479"/>
                <a:gd name="T28" fmla="*/ 1139 w 1283"/>
                <a:gd name="T29" fmla="*/ 249 h 479"/>
                <a:gd name="T30" fmla="*/ 1192 w 1283"/>
                <a:gd name="T31" fmla="*/ 286 h 479"/>
                <a:gd name="T32" fmla="*/ 1239 w 1283"/>
                <a:gd name="T33" fmla="*/ 320 h 479"/>
                <a:gd name="T34" fmla="*/ 1277 w 1283"/>
                <a:gd name="T35" fmla="*/ 352 h 479"/>
                <a:gd name="T36" fmla="*/ 1268 w 1283"/>
                <a:gd name="T37" fmla="*/ 384 h 479"/>
                <a:gd name="T38" fmla="*/ 1216 w 1283"/>
                <a:gd name="T39" fmla="*/ 407 h 479"/>
                <a:gd name="T40" fmla="*/ 1171 w 1283"/>
                <a:gd name="T41" fmla="*/ 419 h 479"/>
                <a:gd name="T42" fmla="*/ 1120 w 1283"/>
                <a:gd name="T43" fmla="*/ 430 h 479"/>
                <a:gd name="T44" fmla="*/ 1057 w 1283"/>
                <a:gd name="T45" fmla="*/ 438 h 479"/>
                <a:gd name="T46" fmla="*/ 992 w 1283"/>
                <a:gd name="T47" fmla="*/ 445 h 479"/>
                <a:gd name="T48" fmla="*/ 928 w 1283"/>
                <a:gd name="T49" fmla="*/ 453 h 479"/>
                <a:gd name="T50" fmla="*/ 865 w 1283"/>
                <a:gd name="T51" fmla="*/ 458 h 479"/>
                <a:gd name="T52" fmla="*/ 804 w 1283"/>
                <a:gd name="T53" fmla="*/ 464 h 479"/>
                <a:gd name="T54" fmla="*/ 747 w 1283"/>
                <a:gd name="T55" fmla="*/ 468 h 479"/>
                <a:gd name="T56" fmla="*/ 700 w 1283"/>
                <a:gd name="T57" fmla="*/ 472 h 479"/>
                <a:gd name="T58" fmla="*/ 660 w 1283"/>
                <a:gd name="T59" fmla="*/ 474 h 479"/>
                <a:gd name="T60" fmla="*/ 608 w 1283"/>
                <a:gd name="T61" fmla="*/ 478 h 479"/>
                <a:gd name="T62" fmla="*/ 578 w 1283"/>
                <a:gd name="T63" fmla="*/ 449 h 479"/>
                <a:gd name="T64" fmla="*/ 624 w 1283"/>
                <a:gd name="T65" fmla="*/ 449 h 479"/>
                <a:gd name="T66" fmla="*/ 688 w 1283"/>
                <a:gd name="T67" fmla="*/ 447 h 479"/>
                <a:gd name="T68" fmla="*/ 774 w 1283"/>
                <a:gd name="T69" fmla="*/ 445 h 479"/>
                <a:gd name="T70" fmla="*/ 867 w 1283"/>
                <a:gd name="T71" fmla="*/ 441 h 479"/>
                <a:gd name="T72" fmla="*/ 962 w 1283"/>
                <a:gd name="T73" fmla="*/ 434 h 479"/>
                <a:gd name="T74" fmla="*/ 1053 w 1283"/>
                <a:gd name="T75" fmla="*/ 424 h 479"/>
                <a:gd name="T76" fmla="*/ 1137 w 1283"/>
                <a:gd name="T77" fmla="*/ 413 h 479"/>
                <a:gd name="T78" fmla="*/ 1201 w 1283"/>
                <a:gd name="T79" fmla="*/ 396 h 479"/>
                <a:gd name="T80" fmla="*/ 1245 w 1283"/>
                <a:gd name="T81" fmla="*/ 377 h 479"/>
                <a:gd name="T82" fmla="*/ 1230 w 1283"/>
                <a:gd name="T83" fmla="*/ 337 h 479"/>
                <a:gd name="T84" fmla="*/ 1182 w 1283"/>
                <a:gd name="T85" fmla="*/ 299 h 479"/>
                <a:gd name="T86" fmla="*/ 1133 w 1283"/>
                <a:gd name="T87" fmla="*/ 265 h 479"/>
                <a:gd name="T88" fmla="*/ 1070 w 1283"/>
                <a:gd name="T89" fmla="*/ 227 h 479"/>
                <a:gd name="T90" fmla="*/ 992 w 1283"/>
                <a:gd name="T91" fmla="*/ 185 h 479"/>
                <a:gd name="T92" fmla="*/ 907 w 1283"/>
                <a:gd name="T93" fmla="*/ 141 h 479"/>
                <a:gd name="T94" fmla="*/ 804 w 1283"/>
                <a:gd name="T95" fmla="*/ 101 h 479"/>
                <a:gd name="T96" fmla="*/ 694 w 1283"/>
                <a:gd name="T97" fmla="*/ 63 h 479"/>
                <a:gd name="T98" fmla="*/ 568 w 1283"/>
                <a:gd name="T99" fmla="*/ 31 h 479"/>
                <a:gd name="T100" fmla="*/ 509 w 1283"/>
                <a:gd name="T101" fmla="*/ 21 h 479"/>
                <a:gd name="T102" fmla="*/ 458 w 1283"/>
                <a:gd name="T103" fmla="*/ 21 h 479"/>
                <a:gd name="T104" fmla="*/ 413 w 1283"/>
                <a:gd name="T105" fmla="*/ 21 h 479"/>
                <a:gd name="T106" fmla="*/ 359 w 1283"/>
                <a:gd name="T107" fmla="*/ 23 h 479"/>
                <a:gd name="T108" fmla="*/ 300 w 1283"/>
                <a:gd name="T109" fmla="*/ 33 h 479"/>
                <a:gd name="T110" fmla="*/ 242 w 1283"/>
                <a:gd name="T111" fmla="*/ 44 h 479"/>
                <a:gd name="T112" fmla="*/ 179 w 1283"/>
                <a:gd name="T113" fmla="*/ 65 h 479"/>
                <a:gd name="T114" fmla="*/ 118 w 1283"/>
                <a:gd name="T115" fmla="*/ 90 h 479"/>
                <a:gd name="T116" fmla="*/ 61 w 1283"/>
                <a:gd name="T117" fmla="*/ 124 h 479"/>
                <a:gd name="T118" fmla="*/ 0 w 1283"/>
                <a:gd name="T119" fmla="*/ 143 h 47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283"/>
                <a:gd name="T181" fmla="*/ 0 h 479"/>
                <a:gd name="T182" fmla="*/ 1283 w 1283"/>
                <a:gd name="T183" fmla="*/ 479 h 47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283" h="479">
                  <a:moveTo>
                    <a:pt x="0" y="143"/>
                  </a:moveTo>
                  <a:lnTo>
                    <a:pt x="2" y="139"/>
                  </a:lnTo>
                  <a:lnTo>
                    <a:pt x="10" y="133"/>
                  </a:lnTo>
                  <a:lnTo>
                    <a:pt x="13" y="128"/>
                  </a:lnTo>
                  <a:lnTo>
                    <a:pt x="21" y="124"/>
                  </a:lnTo>
                  <a:lnTo>
                    <a:pt x="31" y="118"/>
                  </a:lnTo>
                  <a:lnTo>
                    <a:pt x="40" y="113"/>
                  </a:lnTo>
                  <a:lnTo>
                    <a:pt x="50" y="103"/>
                  </a:lnTo>
                  <a:lnTo>
                    <a:pt x="61" y="97"/>
                  </a:lnTo>
                  <a:lnTo>
                    <a:pt x="67" y="92"/>
                  </a:lnTo>
                  <a:lnTo>
                    <a:pt x="74" y="90"/>
                  </a:lnTo>
                  <a:lnTo>
                    <a:pt x="82" y="86"/>
                  </a:lnTo>
                  <a:lnTo>
                    <a:pt x="89" y="82"/>
                  </a:lnTo>
                  <a:lnTo>
                    <a:pt x="95" y="76"/>
                  </a:lnTo>
                  <a:lnTo>
                    <a:pt x="103" y="75"/>
                  </a:lnTo>
                  <a:lnTo>
                    <a:pt x="110" y="69"/>
                  </a:lnTo>
                  <a:lnTo>
                    <a:pt x="120" y="65"/>
                  </a:lnTo>
                  <a:lnTo>
                    <a:pt x="129" y="61"/>
                  </a:lnTo>
                  <a:lnTo>
                    <a:pt x="137" y="59"/>
                  </a:lnTo>
                  <a:lnTo>
                    <a:pt x="148" y="56"/>
                  </a:lnTo>
                  <a:lnTo>
                    <a:pt x="158" y="52"/>
                  </a:lnTo>
                  <a:lnTo>
                    <a:pt x="167" y="48"/>
                  </a:lnTo>
                  <a:lnTo>
                    <a:pt x="177" y="44"/>
                  </a:lnTo>
                  <a:lnTo>
                    <a:pt x="188" y="38"/>
                  </a:lnTo>
                  <a:lnTo>
                    <a:pt x="200" y="35"/>
                  </a:lnTo>
                  <a:lnTo>
                    <a:pt x="209" y="33"/>
                  </a:lnTo>
                  <a:lnTo>
                    <a:pt x="221" y="29"/>
                  </a:lnTo>
                  <a:lnTo>
                    <a:pt x="234" y="25"/>
                  </a:lnTo>
                  <a:lnTo>
                    <a:pt x="245" y="23"/>
                  </a:lnTo>
                  <a:lnTo>
                    <a:pt x="257" y="19"/>
                  </a:lnTo>
                  <a:lnTo>
                    <a:pt x="268" y="18"/>
                  </a:lnTo>
                  <a:lnTo>
                    <a:pt x="281" y="14"/>
                  </a:lnTo>
                  <a:lnTo>
                    <a:pt x="295" y="12"/>
                  </a:lnTo>
                  <a:lnTo>
                    <a:pt x="308" y="8"/>
                  </a:lnTo>
                  <a:lnTo>
                    <a:pt x="321" y="8"/>
                  </a:lnTo>
                  <a:lnTo>
                    <a:pt x="335" y="6"/>
                  </a:lnTo>
                  <a:lnTo>
                    <a:pt x="350" y="6"/>
                  </a:lnTo>
                  <a:lnTo>
                    <a:pt x="363" y="2"/>
                  </a:lnTo>
                  <a:lnTo>
                    <a:pt x="378" y="2"/>
                  </a:lnTo>
                  <a:lnTo>
                    <a:pt x="392" y="2"/>
                  </a:lnTo>
                  <a:lnTo>
                    <a:pt x="409" y="2"/>
                  </a:lnTo>
                  <a:lnTo>
                    <a:pt x="422" y="0"/>
                  </a:lnTo>
                  <a:lnTo>
                    <a:pt x="439" y="0"/>
                  </a:lnTo>
                  <a:lnTo>
                    <a:pt x="454" y="2"/>
                  </a:lnTo>
                  <a:lnTo>
                    <a:pt x="471" y="2"/>
                  </a:lnTo>
                  <a:lnTo>
                    <a:pt x="487" y="2"/>
                  </a:lnTo>
                  <a:lnTo>
                    <a:pt x="504" y="6"/>
                  </a:lnTo>
                  <a:lnTo>
                    <a:pt x="521" y="6"/>
                  </a:lnTo>
                  <a:lnTo>
                    <a:pt x="538" y="8"/>
                  </a:lnTo>
                  <a:lnTo>
                    <a:pt x="555" y="12"/>
                  </a:lnTo>
                  <a:lnTo>
                    <a:pt x="572" y="14"/>
                  </a:lnTo>
                  <a:lnTo>
                    <a:pt x="591" y="18"/>
                  </a:lnTo>
                  <a:lnTo>
                    <a:pt x="610" y="23"/>
                  </a:lnTo>
                  <a:lnTo>
                    <a:pt x="627" y="27"/>
                  </a:lnTo>
                  <a:lnTo>
                    <a:pt x="644" y="29"/>
                  </a:lnTo>
                  <a:lnTo>
                    <a:pt x="662" y="33"/>
                  </a:lnTo>
                  <a:lnTo>
                    <a:pt x="681" y="38"/>
                  </a:lnTo>
                  <a:lnTo>
                    <a:pt x="696" y="42"/>
                  </a:lnTo>
                  <a:lnTo>
                    <a:pt x="713" y="48"/>
                  </a:lnTo>
                  <a:lnTo>
                    <a:pt x="730" y="54"/>
                  </a:lnTo>
                  <a:lnTo>
                    <a:pt x="747" y="59"/>
                  </a:lnTo>
                  <a:lnTo>
                    <a:pt x="764" y="65"/>
                  </a:lnTo>
                  <a:lnTo>
                    <a:pt x="781" y="71"/>
                  </a:lnTo>
                  <a:lnTo>
                    <a:pt x="796" y="75"/>
                  </a:lnTo>
                  <a:lnTo>
                    <a:pt x="814" y="82"/>
                  </a:lnTo>
                  <a:lnTo>
                    <a:pt x="829" y="88"/>
                  </a:lnTo>
                  <a:lnTo>
                    <a:pt x="846" y="94"/>
                  </a:lnTo>
                  <a:lnTo>
                    <a:pt x="861" y="101"/>
                  </a:lnTo>
                  <a:lnTo>
                    <a:pt x="876" y="107"/>
                  </a:lnTo>
                  <a:lnTo>
                    <a:pt x="891" y="113"/>
                  </a:lnTo>
                  <a:lnTo>
                    <a:pt x="907" y="120"/>
                  </a:lnTo>
                  <a:lnTo>
                    <a:pt x="920" y="128"/>
                  </a:lnTo>
                  <a:lnTo>
                    <a:pt x="935" y="133"/>
                  </a:lnTo>
                  <a:lnTo>
                    <a:pt x="949" y="141"/>
                  </a:lnTo>
                  <a:lnTo>
                    <a:pt x="962" y="149"/>
                  </a:lnTo>
                  <a:lnTo>
                    <a:pt x="975" y="154"/>
                  </a:lnTo>
                  <a:lnTo>
                    <a:pt x="988" y="162"/>
                  </a:lnTo>
                  <a:lnTo>
                    <a:pt x="1002" y="170"/>
                  </a:lnTo>
                  <a:lnTo>
                    <a:pt x="1015" y="175"/>
                  </a:lnTo>
                  <a:lnTo>
                    <a:pt x="1028" y="183"/>
                  </a:lnTo>
                  <a:lnTo>
                    <a:pt x="1040" y="191"/>
                  </a:lnTo>
                  <a:lnTo>
                    <a:pt x="1051" y="196"/>
                  </a:lnTo>
                  <a:lnTo>
                    <a:pt x="1064" y="204"/>
                  </a:lnTo>
                  <a:lnTo>
                    <a:pt x="1076" y="211"/>
                  </a:lnTo>
                  <a:lnTo>
                    <a:pt x="1089" y="217"/>
                  </a:lnTo>
                  <a:lnTo>
                    <a:pt x="1099" y="223"/>
                  </a:lnTo>
                  <a:lnTo>
                    <a:pt x="1108" y="230"/>
                  </a:lnTo>
                  <a:lnTo>
                    <a:pt x="1120" y="236"/>
                  </a:lnTo>
                  <a:lnTo>
                    <a:pt x="1129" y="244"/>
                  </a:lnTo>
                  <a:lnTo>
                    <a:pt x="1139" y="249"/>
                  </a:lnTo>
                  <a:lnTo>
                    <a:pt x="1150" y="257"/>
                  </a:lnTo>
                  <a:lnTo>
                    <a:pt x="1159" y="263"/>
                  </a:lnTo>
                  <a:lnTo>
                    <a:pt x="1167" y="268"/>
                  </a:lnTo>
                  <a:lnTo>
                    <a:pt x="1177" y="274"/>
                  </a:lnTo>
                  <a:lnTo>
                    <a:pt x="1184" y="280"/>
                  </a:lnTo>
                  <a:lnTo>
                    <a:pt x="1192" y="286"/>
                  </a:lnTo>
                  <a:lnTo>
                    <a:pt x="1201" y="291"/>
                  </a:lnTo>
                  <a:lnTo>
                    <a:pt x="1207" y="295"/>
                  </a:lnTo>
                  <a:lnTo>
                    <a:pt x="1215" y="301"/>
                  </a:lnTo>
                  <a:lnTo>
                    <a:pt x="1222" y="306"/>
                  </a:lnTo>
                  <a:lnTo>
                    <a:pt x="1228" y="312"/>
                  </a:lnTo>
                  <a:lnTo>
                    <a:pt x="1239" y="320"/>
                  </a:lnTo>
                  <a:lnTo>
                    <a:pt x="1249" y="327"/>
                  </a:lnTo>
                  <a:lnTo>
                    <a:pt x="1256" y="333"/>
                  </a:lnTo>
                  <a:lnTo>
                    <a:pt x="1266" y="341"/>
                  </a:lnTo>
                  <a:lnTo>
                    <a:pt x="1272" y="344"/>
                  </a:lnTo>
                  <a:lnTo>
                    <a:pt x="1275" y="348"/>
                  </a:lnTo>
                  <a:lnTo>
                    <a:pt x="1277" y="352"/>
                  </a:lnTo>
                  <a:lnTo>
                    <a:pt x="1279" y="352"/>
                  </a:lnTo>
                  <a:lnTo>
                    <a:pt x="1281" y="354"/>
                  </a:lnTo>
                  <a:lnTo>
                    <a:pt x="1283" y="360"/>
                  </a:lnTo>
                  <a:lnTo>
                    <a:pt x="1281" y="367"/>
                  </a:lnTo>
                  <a:lnTo>
                    <a:pt x="1275" y="379"/>
                  </a:lnTo>
                  <a:lnTo>
                    <a:pt x="1268" y="384"/>
                  </a:lnTo>
                  <a:lnTo>
                    <a:pt x="1258" y="390"/>
                  </a:lnTo>
                  <a:lnTo>
                    <a:pt x="1251" y="394"/>
                  </a:lnTo>
                  <a:lnTo>
                    <a:pt x="1245" y="398"/>
                  </a:lnTo>
                  <a:lnTo>
                    <a:pt x="1237" y="401"/>
                  </a:lnTo>
                  <a:lnTo>
                    <a:pt x="1228" y="405"/>
                  </a:lnTo>
                  <a:lnTo>
                    <a:pt x="1216" y="407"/>
                  </a:lnTo>
                  <a:lnTo>
                    <a:pt x="1205" y="411"/>
                  </a:lnTo>
                  <a:lnTo>
                    <a:pt x="1197" y="411"/>
                  </a:lnTo>
                  <a:lnTo>
                    <a:pt x="1192" y="415"/>
                  </a:lnTo>
                  <a:lnTo>
                    <a:pt x="1186" y="415"/>
                  </a:lnTo>
                  <a:lnTo>
                    <a:pt x="1180" y="419"/>
                  </a:lnTo>
                  <a:lnTo>
                    <a:pt x="1171" y="419"/>
                  </a:lnTo>
                  <a:lnTo>
                    <a:pt x="1163" y="420"/>
                  </a:lnTo>
                  <a:lnTo>
                    <a:pt x="1156" y="422"/>
                  </a:lnTo>
                  <a:lnTo>
                    <a:pt x="1146" y="424"/>
                  </a:lnTo>
                  <a:lnTo>
                    <a:pt x="1139" y="426"/>
                  </a:lnTo>
                  <a:lnTo>
                    <a:pt x="1129" y="428"/>
                  </a:lnTo>
                  <a:lnTo>
                    <a:pt x="1120" y="430"/>
                  </a:lnTo>
                  <a:lnTo>
                    <a:pt x="1112" y="432"/>
                  </a:lnTo>
                  <a:lnTo>
                    <a:pt x="1099" y="432"/>
                  </a:lnTo>
                  <a:lnTo>
                    <a:pt x="1089" y="434"/>
                  </a:lnTo>
                  <a:lnTo>
                    <a:pt x="1078" y="434"/>
                  </a:lnTo>
                  <a:lnTo>
                    <a:pt x="1068" y="436"/>
                  </a:lnTo>
                  <a:lnTo>
                    <a:pt x="1057" y="438"/>
                  </a:lnTo>
                  <a:lnTo>
                    <a:pt x="1047" y="438"/>
                  </a:lnTo>
                  <a:lnTo>
                    <a:pt x="1036" y="439"/>
                  </a:lnTo>
                  <a:lnTo>
                    <a:pt x="1026" y="441"/>
                  </a:lnTo>
                  <a:lnTo>
                    <a:pt x="1015" y="441"/>
                  </a:lnTo>
                  <a:lnTo>
                    <a:pt x="1004" y="445"/>
                  </a:lnTo>
                  <a:lnTo>
                    <a:pt x="992" y="445"/>
                  </a:lnTo>
                  <a:lnTo>
                    <a:pt x="983" y="447"/>
                  </a:lnTo>
                  <a:lnTo>
                    <a:pt x="971" y="447"/>
                  </a:lnTo>
                  <a:lnTo>
                    <a:pt x="960" y="449"/>
                  </a:lnTo>
                  <a:lnTo>
                    <a:pt x="950" y="451"/>
                  </a:lnTo>
                  <a:lnTo>
                    <a:pt x="939" y="453"/>
                  </a:lnTo>
                  <a:lnTo>
                    <a:pt x="928" y="453"/>
                  </a:lnTo>
                  <a:lnTo>
                    <a:pt x="918" y="453"/>
                  </a:lnTo>
                  <a:lnTo>
                    <a:pt x="907" y="455"/>
                  </a:lnTo>
                  <a:lnTo>
                    <a:pt x="897" y="457"/>
                  </a:lnTo>
                  <a:lnTo>
                    <a:pt x="886" y="457"/>
                  </a:lnTo>
                  <a:lnTo>
                    <a:pt x="876" y="457"/>
                  </a:lnTo>
                  <a:lnTo>
                    <a:pt x="865" y="458"/>
                  </a:lnTo>
                  <a:lnTo>
                    <a:pt x="855" y="460"/>
                  </a:lnTo>
                  <a:lnTo>
                    <a:pt x="844" y="460"/>
                  </a:lnTo>
                  <a:lnTo>
                    <a:pt x="834" y="460"/>
                  </a:lnTo>
                  <a:lnTo>
                    <a:pt x="823" y="462"/>
                  </a:lnTo>
                  <a:lnTo>
                    <a:pt x="814" y="462"/>
                  </a:lnTo>
                  <a:lnTo>
                    <a:pt x="804" y="464"/>
                  </a:lnTo>
                  <a:lnTo>
                    <a:pt x="795" y="466"/>
                  </a:lnTo>
                  <a:lnTo>
                    <a:pt x="785" y="466"/>
                  </a:lnTo>
                  <a:lnTo>
                    <a:pt x="777" y="468"/>
                  </a:lnTo>
                  <a:lnTo>
                    <a:pt x="766" y="468"/>
                  </a:lnTo>
                  <a:lnTo>
                    <a:pt x="757" y="468"/>
                  </a:lnTo>
                  <a:lnTo>
                    <a:pt x="747" y="468"/>
                  </a:lnTo>
                  <a:lnTo>
                    <a:pt x="739" y="470"/>
                  </a:lnTo>
                  <a:lnTo>
                    <a:pt x="730" y="470"/>
                  </a:lnTo>
                  <a:lnTo>
                    <a:pt x="722" y="470"/>
                  </a:lnTo>
                  <a:lnTo>
                    <a:pt x="715" y="472"/>
                  </a:lnTo>
                  <a:lnTo>
                    <a:pt x="707" y="472"/>
                  </a:lnTo>
                  <a:lnTo>
                    <a:pt x="700" y="472"/>
                  </a:lnTo>
                  <a:lnTo>
                    <a:pt x="692" y="472"/>
                  </a:lnTo>
                  <a:lnTo>
                    <a:pt x="684" y="472"/>
                  </a:lnTo>
                  <a:lnTo>
                    <a:pt x="679" y="474"/>
                  </a:lnTo>
                  <a:lnTo>
                    <a:pt x="671" y="474"/>
                  </a:lnTo>
                  <a:lnTo>
                    <a:pt x="665" y="474"/>
                  </a:lnTo>
                  <a:lnTo>
                    <a:pt x="660" y="474"/>
                  </a:lnTo>
                  <a:lnTo>
                    <a:pt x="654" y="476"/>
                  </a:lnTo>
                  <a:lnTo>
                    <a:pt x="643" y="476"/>
                  </a:lnTo>
                  <a:lnTo>
                    <a:pt x="633" y="478"/>
                  </a:lnTo>
                  <a:lnTo>
                    <a:pt x="624" y="478"/>
                  </a:lnTo>
                  <a:lnTo>
                    <a:pt x="618" y="478"/>
                  </a:lnTo>
                  <a:lnTo>
                    <a:pt x="608" y="478"/>
                  </a:lnTo>
                  <a:lnTo>
                    <a:pt x="606" y="479"/>
                  </a:lnTo>
                  <a:lnTo>
                    <a:pt x="563" y="451"/>
                  </a:lnTo>
                  <a:lnTo>
                    <a:pt x="563" y="449"/>
                  </a:lnTo>
                  <a:lnTo>
                    <a:pt x="570" y="449"/>
                  </a:lnTo>
                  <a:lnTo>
                    <a:pt x="572" y="449"/>
                  </a:lnTo>
                  <a:lnTo>
                    <a:pt x="578" y="449"/>
                  </a:lnTo>
                  <a:lnTo>
                    <a:pt x="584" y="449"/>
                  </a:lnTo>
                  <a:lnTo>
                    <a:pt x="589" y="449"/>
                  </a:lnTo>
                  <a:lnTo>
                    <a:pt x="597" y="449"/>
                  </a:lnTo>
                  <a:lnTo>
                    <a:pt x="605" y="449"/>
                  </a:lnTo>
                  <a:lnTo>
                    <a:pt x="612" y="449"/>
                  </a:lnTo>
                  <a:lnTo>
                    <a:pt x="624" y="449"/>
                  </a:lnTo>
                  <a:lnTo>
                    <a:pt x="631" y="449"/>
                  </a:lnTo>
                  <a:lnTo>
                    <a:pt x="643" y="449"/>
                  </a:lnTo>
                  <a:lnTo>
                    <a:pt x="652" y="449"/>
                  </a:lnTo>
                  <a:lnTo>
                    <a:pt x="665" y="449"/>
                  </a:lnTo>
                  <a:lnTo>
                    <a:pt x="677" y="447"/>
                  </a:lnTo>
                  <a:lnTo>
                    <a:pt x="688" y="447"/>
                  </a:lnTo>
                  <a:lnTo>
                    <a:pt x="701" y="447"/>
                  </a:lnTo>
                  <a:lnTo>
                    <a:pt x="715" y="447"/>
                  </a:lnTo>
                  <a:lnTo>
                    <a:pt x="730" y="445"/>
                  </a:lnTo>
                  <a:lnTo>
                    <a:pt x="743" y="445"/>
                  </a:lnTo>
                  <a:lnTo>
                    <a:pt x="758" y="445"/>
                  </a:lnTo>
                  <a:lnTo>
                    <a:pt x="774" y="445"/>
                  </a:lnTo>
                  <a:lnTo>
                    <a:pt x="787" y="445"/>
                  </a:lnTo>
                  <a:lnTo>
                    <a:pt x="802" y="443"/>
                  </a:lnTo>
                  <a:lnTo>
                    <a:pt x="817" y="441"/>
                  </a:lnTo>
                  <a:lnTo>
                    <a:pt x="834" y="441"/>
                  </a:lnTo>
                  <a:lnTo>
                    <a:pt x="850" y="441"/>
                  </a:lnTo>
                  <a:lnTo>
                    <a:pt x="867" y="441"/>
                  </a:lnTo>
                  <a:lnTo>
                    <a:pt x="882" y="439"/>
                  </a:lnTo>
                  <a:lnTo>
                    <a:pt x="899" y="439"/>
                  </a:lnTo>
                  <a:lnTo>
                    <a:pt x="914" y="438"/>
                  </a:lnTo>
                  <a:lnTo>
                    <a:pt x="929" y="436"/>
                  </a:lnTo>
                  <a:lnTo>
                    <a:pt x="945" y="436"/>
                  </a:lnTo>
                  <a:lnTo>
                    <a:pt x="962" y="434"/>
                  </a:lnTo>
                  <a:lnTo>
                    <a:pt x="977" y="432"/>
                  </a:lnTo>
                  <a:lnTo>
                    <a:pt x="992" y="430"/>
                  </a:lnTo>
                  <a:lnTo>
                    <a:pt x="1007" y="430"/>
                  </a:lnTo>
                  <a:lnTo>
                    <a:pt x="1025" y="428"/>
                  </a:lnTo>
                  <a:lnTo>
                    <a:pt x="1038" y="426"/>
                  </a:lnTo>
                  <a:lnTo>
                    <a:pt x="1053" y="424"/>
                  </a:lnTo>
                  <a:lnTo>
                    <a:pt x="1066" y="422"/>
                  </a:lnTo>
                  <a:lnTo>
                    <a:pt x="1082" y="420"/>
                  </a:lnTo>
                  <a:lnTo>
                    <a:pt x="1097" y="419"/>
                  </a:lnTo>
                  <a:lnTo>
                    <a:pt x="1110" y="417"/>
                  </a:lnTo>
                  <a:lnTo>
                    <a:pt x="1123" y="415"/>
                  </a:lnTo>
                  <a:lnTo>
                    <a:pt x="1137" y="413"/>
                  </a:lnTo>
                  <a:lnTo>
                    <a:pt x="1148" y="409"/>
                  </a:lnTo>
                  <a:lnTo>
                    <a:pt x="1159" y="407"/>
                  </a:lnTo>
                  <a:lnTo>
                    <a:pt x="1171" y="403"/>
                  </a:lnTo>
                  <a:lnTo>
                    <a:pt x="1182" y="401"/>
                  </a:lnTo>
                  <a:lnTo>
                    <a:pt x="1192" y="398"/>
                  </a:lnTo>
                  <a:lnTo>
                    <a:pt x="1201" y="396"/>
                  </a:lnTo>
                  <a:lnTo>
                    <a:pt x="1209" y="392"/>
                  </a:lnTo>
                  <a:lnTo>
                    <a:pt x="1218" y="390"/>
                  </a:lnTo>
                  <a:lnTo>
                    <a:pt x="1226" y="386"/>
                  </a:lnTo>
                  <a:lnTo>
                    <a:pt x="1234" y="382"/>
                  </a:lnTo>
                  <a:lnTo>
                    <a:pt x="1239" y="379"/>
                  </a:lnTo>
                  <a:lnTo>
                    <a:pt x="1245" y="377"/>
                  </a:lnTo>
                  <a:lnTo>
                    <a:pt x="1253" y="367"/>
                  </a:lnTo>
                  <a:lnTo>
                    <a:pt x="1258" y="362"/>
                  </a:lnTo>
                  <a:lnTo>
                    <a:pt x="1254" y="358"/>
                  </a:lnTo>
                  <a:lnTo>
                    <a:pt x="1245" y="348"/>
                  </a:lnTo>
                  <a:lnTo>
                    <a:pt x="1237" y="343"/>
                  </a:lnTo>
                  <a:lnTo>
                    <a:pt x="1230" y="337"/>
                  </a:lnTo>
                  <a:lnTo>
                    <a:pt x="1220" y="327"/>
                  </a:lnTo>
                  <a:lnTo>
                    <a:pt x="1211" y="320"/>
                  </a:lnTo>
                  <a:lnTo>
                    <a:pt x="1203" y="314"/>
                  </a:lnTo>
                  <a:lnTo>
                    <a:pt x="1197" y="310"/>
                  </a:lnTo>
                  <a:lnTo>
                    <a:pt x="1190" y="305"/>
                  </a:lnTo>
                  <a:lnTo>
                    <a:pt x="1182" y="299"/>
                  </a:lnTo>
                  <a:lnTo>
                    <a:pt x="1175" y="293"/>
                  </a:lnTo>
                  <a:lnTo>
                    <a:pt x="1167" y="287"/>
                  </a:lnTo>
                  <a:lnTo>
                    <a:pt x="1159" y="282"/>
                  </a:lnTo>
                  <a:lnTo>
                    <a:pt x="1152" y="278"/>
                  </a:lnTo>
                  <a:lnTo>
                    <a:pt x="1142" y="270"/>
                  </a:lnTo>
                  <a:lnTo>
                    <a:pt x="1133" y="265"/>
                  </a:lnTo>
                  <a:lnTo>
                    <a:pt x="1123" y="259"/>
                  </a:lnTo>
                  <a:lnTo>
                    <a:pt x="1114" y="253"/>
                  </a:lnTo>
                  <a:lnTo>
                    <a:pt x="1102" y="246"/>
                  </a:lnTo>
                  <a:lnTo>
                    <a:pt x="1091" y="240"/>
                  </a:lnTo>
                  <a:lnTo>
                    <a:pt x="1082" y="232"/>
                  </a:lnTo>
                  <a:lnTo>
                    <a:pt x="1070" y="227"/>
                  </a:lnTo>
                  <a:lnTo>
                    <a:pt x="1057" y="219"/>
                  </a:lnTo>
                  <a:lnTo>
                    <a:pt x="1045" y="211"/>
                  </a:lnTo>
                  <a:lnTo>
                    <a:pt x="1032" y="206"/>
                  </a:lnTo>
                  <a:lnTo>
                    <a:pt x="1021" y="198"/>
                  </a:lnTo>
                  <a:lnTo>
                    <a:pt x="1007" y="191"/>
                  </a:lnTo>
                  <a:lnTo>
                    <a:pt x="992" y="185"/>
                  </a:lnTo>
                  <a:lnTo>
                    <a:pt x="979" y="177"/>
                  </a:lnTo>
                  <a:lnTo>
                    <a:pt x="966" y="170"/>
                  </a:lnTo>
                  <a:lnTo>
                    <a:pt x="950" y="162"/>
                  </a:lnTo>
                  <a:lnTo>
                    <a:pt x="935" y="154"/>
                  </a:lnTo>
                  <a:lnTo>
                    <a:pt x="920" y="149"/>
                  </a:lnTo>
                  <a:lnTo>
                    <a:pt x="907" y="141"/>
                  </a:lnTo>
                  <a:lnTo>
                    <a:pt x="890" y="133"/>
                  </a:lnTo>
                  <a:lnTo>
                    <a:pt x="872" y="128"/>
                  </a:lnTo>
                  <a:lnTo>
                    <a:pt x="857" y="120"/>
                  </a:lnTo>
                  <a:lnTo>
                    <a:pt x="840" y="114"/>
                  </a:lnTo>
                  <a:lnTo>
                    <a:pt x="823" y="107"/>
                  </a:lnTo>
                  <a:lnTo>
                    <a:pt x="804" y="101"/>
                  </a:lnTo>
                  <a:lnTo>
                    <a:pt x="787" y="94"/>
                  </a:lnTo>
                  <a:lnTo>
                    <a:pt x="768" y="86"/>
                  </a:lnTo>
                  <a:lnTo>
                    <a:pt x="749" y="80"/>
                  </a:lnTo>
                  <a:lnTo>
                    <a:pt x="730" y="75"/>
                  </a:lnTo>
                  <a:lnTo>
                    <a:pt x="713" y="69"/>
                  </a:lnTo>
                  <a:lnTo>
                    <a:pt x="694" y="63"/>
                  </a:lnTo>
                  <a:lnTo>
                    <a:pt x="673" y="56"/>
                  </a:lnTo>
                  <a:lnTo>
                    <a:pt x="652" y="52"/>
                  </a:lnTo>
                  <a:lnTo>
                    <a:pt x="631" y="46"/>
                  </a:lnTo>
                  <a:lnTo>
                    <a:pt x="612" y="42"/>
                  </a:lnTo>
                  <a:lnTo>
                    <a:pt x="589" y="35"/>
                  </a:lnTo>
                  <a:lnTo>
                    <a:pt x="568" y="31"/>
                  </a:lnTo>
                  <a:lnTo>
                    <a:pt x="546" y="27"/>
                  </a:lnTo>
                  <a:lnTo>
                    <a:pt x="525" y="23"/>
                  </a:lnTo>
                  <a:lnTo>
                    <a:pt x="523" y="21"/>
                  </a:lnTo>
                  <a:lnTo>
                    <a:pt x="521" y="21"/>
                  </a:lnTo>
                  <a:lnTo>
                    <a:pt x="515" y="21"/>
                  </a:lnTo>
                  <a:lnTo>
                    <a:pt x="509" y="21"/>
                  </a:lnTo>
                  <a:lnTo>
                    <a:pt x="502" y="21"/>
                  </a:lnTo>
                  <a:lnTo>
                    <a:pt x="492" y="21"/>
                  </a:lnTo>
                  <a:lnTo>
                    <a:pt x="483" y="21"/>
                  </a:lnTo>
                  <a:lnTo>
                    <a:pt x="471" y="21"/>
                  </a:lnTo>
                  <a:lnTo>
                    <a:pt x="466" y="21"/>
                  </a:lnTo>
                  <a:lnTo>
                    <a:pt x="458" y="21"/>
                  </a:lnTo>
                  <a:lnTo>
                    <a:pt x="451" y="21"/>
                  </a:lnTo>
                  <a:lnTo>
                    <a:pt x="445" y="21"/>
                  </a:lnTo>
                  <a:lnTo>
                    <a:pt x="435" y="21"/>
                  </a:lnTo>
                  <a:lnTo>
                    <a:pt x="428" y="21"/>
                  </a:lnTo>
                  <a:lnTo>
                    <a:pt x="420" y="21"/>
                  </a:lnTo>
                  <a:lnTo>
                    <a:pt x="413" y="21"/>
                  </a:lnTo>
                  <a:lnTo>
                    <a:pt x="403" y="21"/>
                  </a:lnTo>
                  <a:lnTo>
                    <a:pt x="395" y="21"/>
                  </a:lnTo>
                  <a:lnTo>
                    <a:pt x="386" y="21"/>
                  </a:lnTo>
                  <a:lnTo>
                    <a:pt x="378" y="23"/>
                  </a:lnTo>
                  <a:lnTo>
                    <a:pt x="369" y="23"/>
                  </a:lnTo>
                  <a:lnTo>
                    <a:pt x="359" y="23"/>
                  </a:lnTo>
                  <a:lnTo>
                    <a:pt x="350" y="25"/>
                  </a:lnTo>
                  <a:lnTo>
                    <a:pt x="342" y="27"/>
                  </a:lnTo>
                  <a:lnTo>
                    <a:pt x="331" y="27"/>
                  </a:lnTo>
                  <a:lnTo>
                    <a:pt x="321" y="29"/>
                  </a:lnTo>
                  <a:lnTo>
                    <a:pt x="310" y="29"/>
                  </a:lnTo>
                  <a:lnTo>
                    <a:pt x="300" y="33"/>
                  </a:lnTo>
                  <a:lnTo>
                    <a:pt x="291" y="33"/>
                  </a:lnTo>
                  <a:lnTo>
                    <a:pt x="281" y="35"/>
                  </a:lnTo>
                  <a:lnTo>
                    <a:pt x="272" y="37"/>
                  </a:lnTo>
                  <a:lnTo>
                    <a:pt x="262" y="40"/>
                  </a:lnTo>
                  <a:lnTo>
                    <a:pt x="251" y="42"/>
                  </a:lnTo>
                  <a:lnTo>
                    <a:pt x="242" y="44"/>
                  </a:lnTo>
                  <a:lnTo>
                    <a:pt x="230" y="48"/>
                  </a:lnTo>
                  <a:lnTo>
                    <a:pt x="221" y="50"/>
                  </a:lnTo>
                  <a:lnTo>
                    <a:pt x="209" y="54"/>
                  </a:lnTo>
                  <a:lnTo>
                    <a:pt x="200" y="56"/>
                  </a:lnTo>
                  <a:lnTo>
                    <a:pt x="188" y="59"/>
                  </a:lnTo>
                  <a:lnTo>
                    <a:pt x="179" y="65"/>
                  </a:lnTo>
                  <a:lnTo>
                    <a:pt x="167" y="69"/>
                  </a:lnTo>
                  <a:lnTo>
                    <a:pt x="158" y="71"/>
                  </a:lnTo>
                  <a:lnTo>
                    <a:pt x="146" y="75"/>
                  </a:lnTo>
                  <a:lnTo>
                    <a:pt x="137" y="80"/>
                  </a:lnTo>
                  <a:lnTo>
                    <a:pt x="126" y="84"/>
                  </a:lnTo>
                  <a:lnTo>
                    <a:pt x="118" y="90"/>
                  </a:lnTo>
                  <a:lnTo>
                    <a:pt x="108" y="94"/>
                  </a:lnTo>
                  <a:lnTo>
                    <a:pt x="99" y="101"/>
                  </a:lnTo>
                  <a:lnTo>
                    <a:pt x="88" y="105"/>
                  </a:lnTo>
                  <a:lnTo>
                    <a:pt x="78" y="111"/>
                  </a:lnTo>
                  <a:lnTo>
                    <a:pt x="69" y="116"/>
                  </a:lnTo>
                  <a:lnTo>
                    <a:pt x="61" y="124"/>
                  </a:lnTo>
                  <a:lnTo>
                    <a:pt x="51" y="130"/>
                  </a:lnTo>
                  <a:lnTo>
                    <a:pt x="42" y="137"/>
                  </a:lnTo>
                  <a:lnTo>
                    <a:pt x="34" y="143"/>
                  </a:lnTo>
                  <a:lnTo>
                    <a:pt x="27" y="152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3" name="Freeform 70"/>
            <p:cNvSpPr>
              <a:spLocks/>
            </p:cNvSpPr>
            <p:nvPr/>
          </p:nvSpPr>
          <p:spPr bwMode="auto">
            <a:xfrm flipH="1">
              <a:off x="4522589" y="4760915"/>
              <a:ext cx="359569" cy="706437"/>
            </a:xfrm>
            <a:custGeom>
              <a:avLst/>
              <a:gdLst>
                <a:gd name="T0" fmla="*/ 0 w 166"/>
                <a:gd name="T1" fmla="*/ 17 h 166"/>
                <a:gd name="T2" fmla="*/ 2 w 166"/>
                <a:gd name="T3" fmla="*/ 17 h 166"/>
                <a:gd name="T4" fmla="*/ 12 w 166"/>
                <a:gd name="T5" fmla="*/ 27 h 166"/>
                <a:gd name="T6" fmla="*/ 20 w 166"/>
                <a:gd name="T7" fmla="*/ 31 h 166"/>
                <a:gd name="T8" fmla="*/ 27 w 166"/>
                <a:gd name="T9" fmla="*/ 36 h 166"/>
                <a:gd name="T10" fmla="*/ 37 w 166"/>
                <a:gd name="T11" fmla="*/ 44 h 166"/>
                <a:gd name="T12" fmla="*/ 48 w 166"/>
                <a:gd name="T13" fmla="*/ 53 h 166"/>
                <a:gd name="T14" fmla="*/ 58 w 166"/>
                <a:gd name="T15" fmla="*/ 63 h 166"/>
                <a:gd name="T16" fmla="*/ 69 w 166"/>
                <a:gd name="T17" fmla="*/ 74 h 166"/>
                <a:gd name="T18" fmla="*/ 73 w 166"/>
                <a:gd name="T19" fmla="*/ 80 h 166"/>
                <a:gd name="T20" fmla="*/ 80 w 166"/>
                <a:gd name="T21" fmla="*/ 88 h 166"/>
                <a:gd name="T22" fmla="*/ 84 w 166"/>
                <a:gd name="T23" fmla="*/ 93 h 166"/>
                <a:gd name="T24" fmla="*/ 92 w 166"/>
                <a:gd name="T25" fmla="*/ 101 h 166"/>
                <a:gd name="T26" fmla="*/ 96 w 166"/>
                <a:gd name="T27" fmla="*/ 109 h 166"/>
                <a:gd name="T28" fmla="*/ 103 w 166"/>
                <a:gd name="T29" fmla="*/ 114 h 166"/>
                <a:gd name="T30" fmla="*/ 109 w 166"/>
                <a:gd name="T31" fmla="*/ 122 h 166"/>
                <a:gd name="T32" fmla="*/ 115 w 166"/>
                <a:gd name="T33" fmla="*/ 131 h 166"/>
                <a:gd name="T34" fmla="*/ 118 w 166"/>
                <a:gd name="T35" fmla="*/ 137 h 166"/>
                <a:gd name="T36" fmla="*/ 124 w 166"/>
                <a:gd name="T37" fmla="*/ 147 h 166"/>
                <a:gd name="T38" fmla="*/ 130 w 166"/>
                <a:gd name="T39" fmla="*/ 156 h 166"/>
                <a:gd name="T40" fmla="*/ 135 w 166"/>
                <a:gd name="T41" fmla="*/ 166 h 166"/>
                <a:gd name="T42" fmla="*/ 166 w 166"/>
                <a:gd name="T43" fmla="*/ 166 h 166"/>
                <a:gd name="T44" fmla="*/ 162 w 166"/>
                <a:gd name="T45" fmla="*/ 164 h 166"/>
                <a:gd name="T46" fmla="*/ 160 w 166"/>
                <a:gd name="T47" fmla="*/ 160 h 166"/>
                <a:gd name="T48" fmla="*/ 154 w 166"/>
                <a:gd name="T49" fmla="*/ 152 h 166"/>
                <a:gd name="T50" fmla="*/ 149 w 166"/>
                <a:gd name="T51" fmla="*/ 145 h 166"/>
                <a:gd name="T52" fmla="*/ 139 w 166"/>
                <a:gd name="T53" fmla="*/ 133 h 166"/>
                <a:gd name="T54" fmla="*/ 130 w 166"/>
                <a:gd name="T55" fmla="*/ 122 h 166"/>
                <a:gd name="T56" fmla="*/ 124 w 166"/>
                <a:gd name="T57" fmla="*/ 116 h 166"/>
                <a:gd name="T58" fmla="*/ 120 w 166"/>
                <a:gd name="T59" fmla="*/ 110 h 166"/>
                <a:gd name="T60" fmla="*/ 115 w 166"/>
                <a:gd name="T61" fmla="*/ 103 h 166"/>
                <a:gd name="T62" fmla="*/ 109 w 166"/>
                <a:gd name="T63" fmla="*/ 97 h 166"/>
                <a:gd name="T64" fmla="*/ 103 w 166"/>
                <a:gd name="T65" fmla="*/ 90 h 166"/>
                <a:gd name="T66" fmla="*/ 96 w 166"/>
                <a:gd name="T67" fmla="*/ 82 h 166"/>
                <a:gd name="T68" fmla="*/ 90 w 166"/>
                <a:gd name="T69" fmla="*/ 74 h 166"/>
                <a:gd name="T70" fmla="*/ 84 w 166"/>
                <a:gd name="T71" fmla="*/ 69 h 166"/>
                <a:gd name="T72" fmla="*/ 78 w 166"/>
                <a:gd name="T73" fmla="*/ 61 h 166"/>
                <a:gd name="T74" fmla="*/ 73 w 166"/>
                <a:gd name="T75" fmla="*/ 53 h 166"/>
                <a:gd name="T76" fmla="*/ 67 w 166"/>
                <a:gd name="T77" fmla="*/ 48 h 166"/>
                <a:gd name="T78" fmla="*/ 61 w 166"/>
                <a:gd name="T79" fmla="*/ 42 h 166"/>
                <a:gd name="T80" fmla="*/ 54 w 166"/>
                <a:gd name="T81" fmla="*/ 34 h 166"/>
                <a:gd name="T82" fmla="*/ 48 w 166"/>
                <a:gd name="T83" fmla="*/ 27 h 166"/>
                <a:gd name="T84" fmla="*/ 42 w 166"/>
                <a:gd name="T85" fmla="*/ 21 h 166"/>
                <a:gd name="T86" fmla="*/ 37 w 166"/>
                <a:gd name="T87" fmla="*/ 17 h 166"/>
                <a:gd name="T88" fmla="*/ 25 w 166"/>
                <a:gd name="T89" fmla="*/ 8 h 166"/>
                <a:gd name="T90" fmla="*/ 16 w 166"/>
                <a:gd name="T91" fmla="*/ 0 h 166"/>
                <a:gd name="T92" fmla="*/ 0 w 166"/>
                <a:gd name="T93" fmla="*/ 17 h 166"/>
                <a:gd name="T94" fmla="*/ 0 w 166"/>
                <a:gd name="T95" fmla="*/ 17 h 16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66"/>
                <a:gd name="T145" fmla="*/ 0 h 166"/>
                <a:gd name="T146" fmla="*/ 166 w 166"/>
                <a:gd name="T147" fmla="*/ 166 h 16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66" h="166">
                  <a:moveTo>
                    <a:pt x="0" y="17"/>
                  </a:moveTo>
                  <a:lnTo>
                    <a:pt x="2" y="17"/>
                  </a:lnTo>
                  <a:lnTo>
                    <a:pt x="12" y="27"/>
                  </a:lnTo>
                  <a:lnTo>
                    <a:pt x="20" y="31"/>
                  </a:lnTo>
                  <a:lnTo>
                    <a:pt x="27" y="36"/>
                  </a:lnTo>
                  <a:lnTo>
                    <a:pt x="37" y="44"/>
                  </a:lnTo>
                  <a:lnTo>
                    <a:pt x="48" y="53"/>
                  </a:lnTo>
                  <a:lnTo>
                    <a:pt x="58" y="63"/>
                  </a:lnTo>
                  <a:lnTo>
                    <a:pt x="69" y="74"/>
                  </a:lnTo>
                  <a:lnTo>
                    <a:pt x="73" y="80"/>
                  </a:lnTo>
                  <a:lnTo>
                    <a:pt x="80" y="88"/>
                  </a:lnTo>
                  <a:lnTo>
                    <a:pt x="84" y="93"/>
                  </a:lnTo>
                  <a:lnTo>
                    <a:pt x="92" y="101"/>
                  </a:lnTo>
                  <a:lnTo>
                    <a:pt x="96" y="109"/>
                  </a:lnTo>
                  <a:lnTo>
                    <a:pt x="103" y="114"/>
                  </a:lnTo>
                  <a:lnTo>
                    <a:pt x="109" y="122"/>
                  </a:lnTo>
                  <a:lnTo>
                    <a:pt x="115" y="131"/>
                  </a:lnTo>
                  <a:lnTo>
                    <a:pt x="118" y="137"/>
                  </a:lnTo>
                  <a:lnTo>
                    <a:pt x="124" y="147"/>
                  </a:lnTo>
                  <a:lnTo>
                    <a:pt x="130" y="156"/>
                  </a:lnTo>
                  <a:lnTo>
                    <a:pt x="135" y="166"/>
                  </a:lnTo>
                  <a:lnTo>
                    <a:pt x="166" y="166"/>
                  </a:lnTo>
                  <a:lnTo>
                    <a:pt x="162" y="164"/>
                  </a:lnTo>
                  <a:lnTo>
                    <a:pt x="160" y="160"/>
                  </a:lnTo>
                  <a:lnTo>
                    <a:pt x="154" y="152"/>
                  </a:lnTo>
                  <a:lnTo>
                    <a:pt x="149" y="145"/>
                  </a:lnTo>
                  <a:lnTo>
                    <a:pt x="139" y="133"/>
                  </a:lnTo>
                  <a:lnTo>
                    <a:pt x="130" y="122"/>
                  </a:lnTo>
                  <a:lnTo>
                    <a:pt x="124" y="116"/>
                  </a:lnTo>
                  <a:lnTo>
                    <a:pt x="120" y="110"/>
                  </a:lnTo>
                  <a:lnTo>
                    <a:pt x="115" y="103"/>
                  </a:lnTo>
                  <a:lnTo>
                    <a:pt x="109" y="97"/>
                  </a:lnTo>
                  <a:lnTo>
                    <a:pt x="103" y="90"/>
                  </a:lnTo>
                  <a:lnTo>
                    <a:pt x="96" y="82"/>
                  </a:lnTo>
                  <a:lnTo>
                    <a:pt x="90" y="74"/>
                  </a:lnTo>
                  <a:lnTo>
                    <a:pt x="84" y="69"/>
                  </a:lnTo>
                  <a:lnTo>
                    <a:pt x="78" y="61"/>
                  </a:lnTo>
                  <a:lnTo>
                    <a:pt x="73" y="53"/>
                  </a:lnTo>
                  <a:lnTo>
                    <a:pt x="67" y="48"/>
                  </a:lnTo>
                  <a:lnTo>
                    <a:pt x="61" y="42"/>
                  </a:lnTo>
                  <a:lnTo>
                    <a:pt x="54" y="34"/>
                  </a:lnTo>
                  <a:lnTo>
                    <a:pt x="48" y="27"/>
                  </a:lnTo>
                  <a:lnTo>
                    <a:pt x="42" y="21"/>
                  </a:lnTo>
                  <a:lnTo>
                    <a:pt x="37" y="17"/>
                  </a:lnTo>
                  <a:lnTo>
                    <a:pt x="25" y="8"/>
                  </a:lnTo>
                  <a:lnTo>
                    <a:pt x="1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4" name="Freeform 72"/>
            <p:cNvSpPr>
              <a:spLocks/>
            </p:cNvSpPr>
            <p:nvPr/>
          </p:nvSpPr>
          <p:spPr bwMode="auto">
            <a:xfrm flipH="1">
              <a:off x="3947516" y="4124328"/>
              <a:ext cx="846534" cy="860425"/>
            </a:xfrm>
            <a:custGeom>
              <a:avLst/>
              <a:gdLst>
                <a:gd name="T0" fmla="*/ 2 w 386"/>
                <a:gd name="T1" fmla="*/ 182 h 199"/>
                <a:gd name="T2" fmla="*/ 14 w 386"/>
                <a:gd name="T3" fmla="*/ 171 h 199"/>
                <a:gd name="T4" fmla="*/ 27 w 386"/>
                <a:gd name="T5" fmla="*/ 163 h 199"/>
                <a:gd name="T6" fmla="*/ 46 w 386"/>
                <a:gd name="T7" fmla="*/ 152 h 199"/>
                <a:gd name="T8" fmla="*/ 69 w 386"/>
                <a:gd name="T9" fmla="*/ 137 h 199"/>
                <a:gd name="T10" fmla="*/ 86 w 386"/>
                <a:gd name="T11" fmla="*/ 127 h 199"/>
                <a:gd name="T12" fmla="*/ 99 w 386"/>
                <a:gd name="T13" fmla="*/ 120 h 199"/>
                <a:gd name="T14" fmla="*/ 113 w 386"/>
                <a:gd name="T15" fmla="*/ 112 h 199"/>
                <a:gd name="T16" fmla="*/ 128 w 386"/>
                <a:gd name="T17" fmla="*/ 104 h 199"/>
                <a:gd name="T18" fmla="*/ 143 w 386"/>
                <a:gd name="T19" fmla="*/ 97 h 199"/>
                <a:gd name="T20" fmla="*/ 156 w 386"/>
                <a:gd name="T21" fmla="*/ 89 h 199"/>
                <a:gd name="T22" fmla="*/ 171 w 386"/>
                <a:gd name="T23" fmla="*/ 80 h 199"/>
                <a:gd name="T24" fmla="*/ 187 w 386"/>
                <a:gd name="T25" fmla="*/ 72 h 199"/>
                <a:gd name="T26" fmla="*/ 202 w 386"/>
                <a:gd name="T27" fmla="*/ 65 h 199"/>
                <a:gd name="T28" fmla="*/ 219 w 386"/>
                <a:gd name="T29" fmla="*/ 57 h 199"/>
                <a:gd name="T30" fmla="*/ 234 w 386"/>
                <a:gd name="T31" fmla="*/ 51 h 199"/>
                <a:gd name="T32" fmla="*/ 251 w 386"/>
                <a:gd name="T33" fmla="*/ 44 h 199"/>
                <a:gd name="T34" fmla="*/ 268 w 386"/>
                <a:gd name="T35" fmla="*/ 36 h 199"/>
                <a:gd name="T36" fmla="*/ 284 w 386"/>
                <a:gd name="T37" fmla="*/ 30 h 199"/>
                <a:gd name="T38" fmla="*/ 299 w 386"/>
                <a:gd name="T39" fmla="*/ 23 h 199"/>
                <a:gd name="T40" fmla="*/ 316 w 386"/>
                <a:gd name="T41" fmla="*/ 17 h 199"/>
                <a:gd name="T42" fmla="*/ 331 w 386"/>
                <a:gd name="T43" fmla="*/ 11 h 199"/>
                <a:gd name="T44" fmla="*/ 344 w 386"/>
                <a:gd name="T45" fmla="*/ 6 h 199"/>
                <a:gd name="T46" fmla="*/ 360 w 386"/>
                <a:gd name="T47" fmla="*/ 2 h 199"/>
                <a:gd name="T48" fmla="*/ 375 w 386"/>
                <a:gd name="T49" fmla="*/ 0 h 199"/>
                <a:gd name="T50" fmla="*/ 386 w 386"/>
                <a:gd name="T51" fmla="*/ 19 h 199"/>
                <a:gd name="T52" fmla="*/ 375 w 386"/>
                <a:gd name="T53" fmla="*/ 21 h 199"/>
                <a:gd name="T54" fmla="*/ 363 w 386"/>
                <a:gd name="T55" fmla="*/ 25 h 199"/>
                <a:gd name="T56" fmla="*/ 348 w 386"/>
                <a:gd name="T57" fmla="*/ 28 h 199"/>
                <a:gd name="T58" fmla="*/ 327 w 386"/>
                <a:gd name="T59" fmla="*/ 32 h 199"/>
                <a:gd name="T60" fmla="*/ 306 w 386"/>
                <a:gd name="T61" fmla="*/ 40 h 199"/>
                <a:gd name="T62" fmla="*/ 282 w 386"/>
                <a:gd name="T63" fmla="*/ 47 h 199"/>
                <a:gd name="T64" fmla="*/ 268 w 386"/>
                <a:gd name="T65" fmla="*/ 53 h 199"/>
                <a:gd name="T66" fmla="*/ 255 w 386"/>
                <a:gd name="T67" fmla="*/ 59 h 199"/>
                <a:gd name="T68" fmla="*/ 242 w 386"/>
                <a:gd name="T69" fmla="*/ 65 h 199"/>
                <a:gd name="T70" fmla="*/ 227 w 386"/>
                <a:gd name="T71" fmla="*/ 70 h 199"/>
                <a:gd name="T72" fmla="*/ 211 w 386"/>
                <a:gd name="T73" fmla="*/ 78 h 199"/>
                <a:gd name="T74" fmla="*/ 196 w 386"/>
                <a:gd name="T75" fmla="*/ 84 h 199"/>
                <a:gd name="T76" fmla="*/ 181 w 386"/>
                <a:gd name="T77" fmla="*/ 91 h 199"/>
                <a:gd name="T78" fmla="*/ 166 w 386"/>
                <a:gd name="T79" fmla="*/ 99 h 199"/>
                <a:gd name="T80" fmla="*/ 151 w 386"/>
                <a:gd name="T81" fmla="*/ 106 h 199"/>
                <a:gd name="T82" fmla="*/ 137 w 386"/>
                <a:gd name="T83" fmla="*/ 116 h 199"/>
                <a:gd name="T84" fmla="*/ 120 w 386"/>
                <a:gd name="T85" fmla="*/ 123 h 199"/>
                <a:gd name="T86" fmla="*/ 105 w 386"/>
                <a:gd name="T87" fmla="*/ 133 h 199"/>
                <a:gd name="T88" fmla="*/ 90 w 386"/>
                <a:gd name="T89" fmla="*/ 142 h 199"/>
                <a:gd name="T90" fmla="*/ 76 w 386"/>
                <a:gd name="T91" fmla="*/ 154 h 199"/>
                <a:gd name="T92" fmla="*/ 61 w 386"/>
                <a:gd name="T93" fmla="*/ 163 h 199"/>
                <a:gd name="T94" fmla="*/ 48 w 386"/>
                <a:gd name="T95" fmla="*/ 175 h 199"/>
                <a:gd name="T96" fmla="*/ 33 w 386"/>
                <a:gd name="T97" fmla="*/ 186 h 199"/>
                <a:gd name="T98" fmla="*/ 21 w 386"/>
                <a:gd name="T99" fmla="*/ 199 h 199"/>
                <a:gd name="T100" fmla="*/ 0 w 386"/>
                <a:gd name="T101" fmla="*/ 184 h 19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86"/>
                <a:gd name="T154" fmla="*/ 0 h 199"/>
                <a:gd name="T155" fmla="*/ 386 w 386"/>
                <a:gd name="T156" fmla="*/ 199 h 19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86" h="199">
                  <a:moveTo>
                    <a:pt x="0" y="184"/>
                  </a:moveTo>
                  <a:lnTo>
                    <a:pt x="2" y="182"/>
                  </a:lnTo>
                  <a:lnTo>
                    <a:pt x="8" y="177"/>
                  </a:lnTo>
                  <a:lnTo>
                    <a:pt x="14" y="171"/>
                  </a:lnTo>
                  <a:lnTo>
                    <a:pt x="21" y="167"/>
                  </a:lnTo>
                  <a:lnTo>
                    <a:pt x="27" y="163"/>
                  </a:lnTo>
                  <a:lnTo>
                    <a:pt x="38" y="158"/>
                  </a:lnTo>
                  <a:lnTo>
                    <a:pt x="46" y="152"/>
                  </a:lnTo>
                  <a:lnTo>
                    <a:pt x="57" y="144"/>
                  </a:lnTo>
                  <a:lnTo>
                    <a:pt x="69" y="137"/>
                  </a:lnTo>
                  <a:lnTo>
                    <a:pt x="80" y="131"/>
                  </a:lnTo>
                  <a:lnTo>
                    <a:pt x="86" y="127"/>
                  </a:lnTo>
                  <a:lnTo>
                    <a:pt x="92" y="123"/>
                  </a:lnTo>
                  <a:lnTo>
                    <a:pt x="99" y="120"/>
                  </a:lnTo>
                  <a:lnTo>
                    <a:pt x="107" y="116"/>
                  </a:lnTo>
                  <a:lnTo>
                    <a:pt x="113" y="112"/>
                  </a:lnTo>
                  <a:lnTo>
                    <a:pt x="120" y="108"/>
                  </a:lnTo>
                  <a:lnTo>
                    <a:pt x="128" y="104"/>
                  </a:lnTo>
                  <a:lnTo>
                    <a:pt x="135" y="101"/>
                  </a:lnTo>
                  <a:lnTo>
                    <a:pt x="143" y="97"/>
                  </a:lnTo>
                  <a:lnTo>
                    <a:pt x="149" y="93"/>
                  </a:lnTo>
                  <a:lnTo>
                    <a:pt x="156" y="89"/>
                  </a:lnTo>
                  <a:lnTo>
                    <a:pt x="164" y="85"/>
                  </a:lnTo>
                  <a:lnTo>
                    <a:pt x="171" y="80"/>
                  </a:lnTo>
                  <a:lnTo>
                    <a:pt x="179" y="76"/>
                  </a:lnTo>
                  <a:lnTo>
                    <a:pt x="187" y="72"/>
                  </a:lnTo>
                  <a:lnTo>
                    <a:pt x="196" y="68"/>
                  </a:lnTo>
                  <a:lnTo>
                    <a:pt x="202" y="65"/>
                  </a:lnTo>
                  <a:lnTo>
                    <a:pt x="211" y="61"/>
                  </a:lnTo>
                  <a:lnTo>
                    <a:pt x="219" y="57"/>
                  </a:lnTo>
                  <a:lnTo>
                    <a:pt x="227" y="53"/>
                  </a:lnTo>
                  <a:lnTo>
                    <a:pt x="234" y="51"/>
                  </a:lnTo>
                  <a:lnTo>
                    <a:pt x="244" y="47"/>
                  </a:lnTo>
                  <a:lnTo>
                    <a:pt x="251" y="44"/>
                  </a:lnTo>
                  <a:lnTo>
                    <a:pt x="261" y="40"/>
                  </a:lnTo>
                  <a:lnTo>
                    <a:pt x="268" y="36"/>
                  </a:lnTo>
                  <a:lnTo>
                    <a:pt x="276" y="32"/>
                  </a:lnTo>
                  <a:lnTo>
                    <a:pt x="284" y="30"/>
                  </a:lnTo>
                  <a:lnTo>
                    <a:pt x="291" y="27"/>
                  </a:lnTo>
                  <a:lnTo>
                    <a:pt x="299" y="23"/>
                  </a:lnTo>
                  <a:lnTo>
                    <a:pt x="306" y="19"/>
                  </a:lnTo>
                  <a:lnTo>
                    <a:pt x="316" y="17"/>
                  </a:lnTo>
                  <a:lnTo>
                    <a:pt x="323" y="15"/>
                  </a:lnTo>
                  <a:lnTo>
                    <a:pt x="331" y="11"/>
                  </a:lnTo>
                  <a:lnTo>
                    <a:pt x="339" y="9"/>
                  </a:lnTo>
                  <a:lnTo>
                    <a:pt x="344" y="6"/>
                  </a:lnTo>
                  <a:lnTo>
                    <a:pt x="354" y="6"/>
                  </a:lnTo>
                  <a:lnTo>
                    <a:pt x="360" y="2"/>
                  </a:lnTo>
                  <a:lnTo>
                    <a:pt x="369" y="2"/>
                  </a:lnTo>
                  <a:lnTo>
                    <a:pt x="375" y="0"/>
                  </a:lnTo>
                  <a:lnTo>
                    <a:pt x="384" y="0"/>
                  </a:lnTo>
                  <a:lnTo>
                    <a:pt x="386" y="19"/>
                  </a:lnTo>
                  <a:lnTo>
                    <a:pt x="382" y="19"/>
                  </a:lnTo>
                  <a:lnTo>
                    <a:pt x="375" y="21"/>
                  </a:lnTo>
                  <a:lnTo>
                    <a:pt x="369" y="21"/>
                  </a:lnTo>
                  <a:lnTo>
                    <a:pt x="363" y="25"/>
                  </a:lnTo>
                  <a:lnTo>
                    <a:pt x="354" y="25"/>
                  </a:lnTo>
                  <a:lnTo>
                    <a:pt x="348" y="28"/>
                  </a:lnTo>
                  <a:lnTo>
                    <a:pt x="337" y="30"/>
                  </a:lnTo>
                  <a:lnTo>
                    <a:pt x="327" y="32"/>
                  </a:lnTo>
                  <a:lnTo>
                    <a:pt x="316" y="36"/>
                  </a:lnTo>
                  <a:lnTo>
                    <a:pt x="306" y="40"/>
                  </a:lnTo>
                  <a:lnTo>
                    <a:pt x="293" y="44"/>
                  </a:lnTo>
                  <a:lnTo>
                    <a:pt x="282" y="47"/>
                  </a:lnTo>
                  <a:lnTo>
                    <a:pt x="274" y="51"/>
                  </a:lnTo>
                  <a:lnTo>
                    <a:pt x="268" y="53"/>
                  </a:lnTo>
                  <a:lnTo>
                    <a:pt x="261" y="57"/>
                  </a:lnTo>
                  <a:lnTo>
                    <a:pt x="255" y="59"/>
                  </a:lnTo>
                  <a:lnTo>
                    <a:pt x="247" y="63"/>
                  </a:lnTo>
                  <a:lnTo>
                    <a:pt x="242" y="65"/>
                  </a:lnTo>
                  <a:lnTo>
                    <a:pt x="234" y="66"/>
                  </a:lnTo>
                  <a:lnTo>
                    <a:pt x="227" y="70"/>
                  </a:lnTo>
                  <a:lnTo>
                    <a:pt x="219" y="74"/>
                  </a:lnTo>
                  <a:lnTo>
                    <a:pt x="211" y="78"/>
                  </a:lnTo>
                  <a:lnTo>
                    <a:pt x="204" y="80"/>
                  </a:lnTo>
                  <a:lnTo>
                    <a:pt x="196" y="84"/>
                  </a:lnTo>
                  <a:lnTo>
                    <a:pt x="189" y="87"/>
                  </a:lnTo>
                  <a:lnTo>
                    <a:pt x="181" y="91"/>
                  </a:lnTo>
                  <a:lnTo>
                    <a:pt x="173" y="95"/>
                  </a:lnTo>
                  <a:lnTo>
                    <a:pt x="166" y="99"/>
                  </a:lnTo>
                  <a:lnTo>
                    <a:pt x="158" y="101"/>
                  </a:lnTo>
                  <a:lnTo>
                    <a:pt x="151" y="106"/>
                  </a:lnTo>
                  <a:lnTo>
                    <a:pt x="143" y="110"/>
                  </a:lnTo>
                  <a:lnTo>
                    <a:pt x="137" y="116"/>
                  </a:lnTo>
                  <a:lnTo>
                    <a:pt x="128" y="120"/>
                  </a:lnTo>
                  <a:lnTo>
                    <a:pt x="120" y="123"/>
                  </a:lnTo>
                  <a:lnTo>
                    <a:pt x="113" y="129"/>
                  </a:lnTo>
                  <a:lnTo>
                    <a:pt x="105" y="133"/>
                  </a:lnTo>
                  <a:lnTo>
                    <a:pt x="97" y="137"/>
                  </a:lnTo>
                  <a:lnTo>
                    <a:pt x="90" y="142"/>
                  </a:lnTo>
                  <a:lnTo>
                    <a:pt x="82" y="148"/>
                  </a:lnTo>
                  <a:lnTo>
                    <a:pt x="76" y="154"/>
                  </a:lnTo>
                  <a:lnTo>
                    <a:pt x="69" y="158"/>
                  </a:lnTo>
                  <a:lnTo>
                    <a:pt x="61" y="163"/>
                  </a:lnTo>
                  <a:lnTo>
                    <a:pt x="54" y="169"/>
                  </a:lnTo>
                  <a:lnTo>
                    <a:pt x="48" y="175"/>
                  </a:lnTo>
                  <a:lnTo>
                    <a:pt x="40" y="180"/>
                  </a:lnTo>
                  <a:lnTo>
                    <a:pt x="33" y="186"/>
                  </a:lnTo>
                  <a:lnTo>
                    <a:pt x="27" y="192"/>
                  </a:lnTo>
                  <a:lnTo>
                    <a:pt x="21" y="199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5" name="Freeform 73"/>
            <p:cNvSpPr>
              <a:spLocks/>
            </p:cNvSpPr>
            <p:nvPr/>
          </p:nvSpPr>
          <p:spPr bwMode="auto">
            <a:xfrm flipH="1">
              <a:off x="1738907" y="3933827"/>
              <a:ext cx="1734741" cy="1231900"/>
            </a:xfrm>
            <a:custGeom>
              <a:avLst/>
              <a:gdLst>
                <a:gd name="T0" fmla="*/ 2 w 790"/>
                <a:gd name="T1" fmla="*/ 4 h 287"/>
                <a:gd name="T2" fmla="*/ 13 w 790"/>
                <a:gd name="T3" fmla="*/ 2 h 287"/>
                <a:gd name="T4" fmla="*/ 28 w 790"/>
                <a:gd name="T5" fmla="*/ 0 h 287"/>
                <a:gd name="T6" fmla="*/ 42 w 790"/>
                <a:gd name="T7" fmla="*/ 0 h 287"/>
                <a:gd name="T8" fmla="*/ 57 w 790"/>
                <a:gd name="T9" fmla="*/ 0 h 287"/>
                <a:gd name="T10" fmla="*/ 78 w 790"/>
                <a:gd name="T11" fmla="*/ 0 h 287"/>
                <a:gd name="T12" fmla="*/ 97 w 790"/>
                <a:gd name="T13" fmla="*/ 0 h 287"/>
                <a:gd name="T14" fmla="*/ 120 w 790"/>
                <a:gd name="T15" fmla="*/ 0 h 287"/>
                <a:gd name="T16" fmla="*/ 144 w 790"/>
                <a:gd name="T17" fmla="*/ 0 h 287"/>
                <a:gd name="T18" fmla="*/ 171 w 790"/>
                <a:gd name="T19" fmla="*/ 2 h 287"/>
                <a:gd name="T20" fmla="*/ 198 w 790"/>
                <a:gd name="T21" fmla="*/ 4 h 287"/>
                <a:gd name="T22" fmla="*/ 226 w 790"/>
                <a:gd name="T23" fmla="*/ 8 h 287"/>
                <a:gd name="T24" fmla="*/ 255 w 790"/>
                <a:gd name="T25" fmla="*/ 10 h 287"/>
                <a:gd name="T26" fmla="*/ 287 w 790"/>
                <a:gd name="T27" fmla="*/ 15 h 287"/>
                <a:gd name="T28" fmla="*/ 317 w 790"/>
                <a:gd name="T29" fmla="*/ 21 h 287"/>
                <a:gd name="T30" fmla="*/ 348 w 790"/>
                <a:gd name="T31" fmla="*/ 27 h 287"/>
                <a:gd name="T32" fmla="*/ 380 w 790"/>
                <a:gd name="T33" fmla="*/ 34 h 287"/>
                <a:gd name="T34" fmla="*/ 412 w 790"/>
                <a:gd name="T35" fmla="*/ 42 h 287"/>
                <a:gd name="T36" fmla="*/ 446 w 790"/>
                <a:gd name="T37" fmla="*/ 52 h 287"/>
                <a:gd name="T38" fmla="*/ 479 w 790"/>
                <a:gd name="T39" fmla="*/ 63 h 287"/>
                <a:gd name="T40" fmla="*/ 511 w 790"/>
                <a:gd name="T41" fmla="*/ 76 h 287"/>
                <a:gd name="T42" fmla="*/ 543 w 790"/>
                <a:gd name="T43" fmla="*/ 92 h 287"/>
                <a:gd name="T44" fmla="*/ 576 w 790"/>
                <a:gd name="T45" fmla="*/ 107 h 287"/>
                <a:gd name="T46" fmla="*/ 608 w 790"/>
                <a:gd name="T47" fmla="*/ 124 h 287"/>
                <a:gd name="T48" fmla="*/ 638 w 790"/>
                <a:gd name="T49" fmla="*/ 145 h 287"/>
                <a:gd name="T50" fmla="*/ 669 w 790"/>
                <a:gd name="T51" fmla="*/ 166 h 287"/>
                <a:gd name="T52" fmla="*/ 697 w 790"/>
                <a:gd name="T53" fmla="*/ 188 h 287"/>
                <a:gd name="T54" fmla="*/ 724 w 790"/>
                <a:gd name="T55" fmla="*/ 213 h 287"/>
                <a:gd name="T56" fmla="*/ 751 w 790"/>
                <a:gd name="T57" fmla="*/ 240 h 287"/>
                <a:gd name="T58" fmla="*/ 777 w 790"/>
                <a:gd name="T59" fmla="*/ 270 h 287"/>
                <a:gd name="T60" fmla="*/ 756 w 790"/>
                <a:gd name="T61" fmla="*/ 285 h 287"/>
                <a:gd name="T62" fmla="*/ 745 w 790"/>
                <a:gd name="T63" fmla="*/ 272 h 287"/>
                <a:gd name="T64" fmla="*/ 733 w 790"/>
                <a:gd name="T65" fmla="*/ 257 h 287"/>
                <a:gd name="T66" fmla="*/ 716 w 790"/>
                <a:gd name="T67" fmla="*/ 240 h 287"/>
                <a:gd name="T68" fmla="*/ 703 w 790"/>
                <a:gd name="T69" fmla="*/ 228 h 287"/>
                <a:gd name="T70" fmla="*/ 692 w 790"/>
                <a:gd name="T71" fmla="*/ 217 h 287"/>
                <a:gd name="T72" fmla="*/ 676 w 790"/>
                <a:gd name="T73" fmla="*/ 206 h 287"/>
                <a:gd name="T74" fmla="*/ 663 w 790"/>
                <a:gd name="T75" fmla="*/ 194 h 287"/>
                <a:gd name="T76" fmla="*/ 646 w 790"/>
                <a:gd name="T77" fmla="*/ 181 h 287"/>
                <a:gd name="T78" fmla="*/ 629 w 790"/>
                <a:gd name="T79" fmla="*/ 168 h 287"/>
                <a:gd name="T80" fmla="*/ 608 w 790"/>
                <a:gd name="T81" fmla="*/ 156 h 287"/>
                <a:gd name="T82" fmla="*/ 587 w 790"/>
                <a:gd name="T83" fmla="*/ 143 h 287"/>
                <a:gd name="T84" fmla="*/ 564 w 790"/>
                <a:gd name="T85" fmla="*/ 130 h 287"/>
                <a:gd name="T86" fmla="*/ 540 w 790"/>
                <a:gd name="T87" fmla="*/ 116 h 287"/>
                <a:gd name="T88" fmla="*/ 513 w 790"/>
                <a:gd name="T89" fmla="*/ 103 h 287"/>
                <a:gd name="T90" fmla="*/ 486 w 790"/>
                <a:gd name="T91" fmla="*/ 92 h 287"/>
                <a:gd name="T92" fmla="*/ 454 w 790"/>
                <a:gd name="T93" fmla="*/ 80 h 287"/>
                <a:gd name="T94" fmla="*/ 424 w 790"/>
                <a:gd name="T95" fmla="*/ 71 h 287"/>
                <a:gd name="T96" fmla="*/ 389 w 790"/>
                <a:gd name="T97" fmla="*/ 59 h 287"/>
                <a:gd name="T98" fmla="*/ 355 w 790"/>
                <a:gd name="T99" fmla="*/ 52 h 287"/>
                <a:gd name="T100" fmla="*/ 317 w 790"/>
                <a:gd name="T101" fmla="*/ 42 h 287"/>
                <a:gd name="T102" fmla="*/ 279 w 790"/>
                <a:gd name="T103" fmla="*/ 34 h 287"/>
                <a:gd name="T104" fmla="*/ 237 w 790"/>
                <a:gd name="T105" fmla="*/ 29 h 287"/>
                <a:gd name="T106" fmla="*/ 196 w 790"/>
                <a:gd name="T107" fmla="*/ 25 h 287"/>
                <a:gd name="T108" fmla="*/ 150 w 790"/>
                <a:gd name="T109" fmla="*/ 19 h 287"/>
                <a:gd name="T110" fmla="*/ 104 w 790"/>
                <a:gd name="T111" fmla="*/ 19 h 287"/>
                <a:gd name="T112" fmla="*/ 55 w 790"/>
                <a:gd name="T113" fmla="*/ 19 h 287"/>
                <a:gd name="T114" fmla="*/ 6 w 790"/>
                <a:gd name="T115" fmla="*/ 21 h 287"/>
                <a:gd name="T116" fmla="*/ 0 w 790"/>
                <a:gd name="T117" fmla="*/ 4 h 28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90"/>
                <a:gd name="T178" fmla="*/ 0 h 287"/>
                <a:gd name="T179" fmla="*/ 790 w 790"/>
                <a:gd name="T180" fmla="*/ 287 h 28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90" h="287">
                  <a:moveTo>
                    <a:pt x="0" y="4"/>
                  </a:moveTo>
                  <a:lnTo>
                    <a:pt x="2" y="4"/>
                  </a:lnTo>
                  <a:lnTo>
                    <a:pt x="6" y="4"/>
                  </a:lnTo>
                  <a:lnTo>
                    <a:pt x="13" y="2"/>
                  </a:lnTo>
                  <a:lnTo>
                    <a:pt x="23" y="2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7" y="0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133" y="0"/>
                  </a:lnTo>
                  <a:lnTo>
                    <a:pt x="144" y="0"/>
                  </a:lnTo>
                  <a:lnTo>
                    <a:pt x="156" y="0"/>
                  </a:lnTo>
                  <a:lnTo>
                    <a:pt x="171" y="2"/>
                  </a:lnTo>
                  <a:lnTo>
                    <a:pt x="184" y="4"/>
                  </a:lnTo>
                  <a:lnTo>
                    <a:pt x="198" y="4"/>
                  </a:lnTo>
                  <a:lnTo>
                    <a:pt x="211" y="6"/>
                  </a:lnTo>
                  <a:lnTo>
                    <a:pt x="226" y="8"/>
                  </a:lnTo>
                  <a:lnTo>
                    <a:pt x="241" y="10"/>
                  </a:lnTo>
                  <a:lnTo>
                    <a:pt x="255" y="10"/>
                  </a:lnTo>
                  <a:lnTo>
                    <a:pt x="272" y="14"/>
                  </a:lnTo>
                  <a:lnTo>
                    <a:pt x="287" y="15"/>
                  </a:lnTo>
                  <a:lnTo>
                    <a:pt x="302" y="19"/>
                  </a:lnTo>
                  <a:lnTo>
                    <a:pt x="317" y="21"/>
                  </a:lnTo>
                  <a:lnTo>
                    <a:pt x="332" y="23"/>
                  </a:lnTo>
                  <a:lnTo>
                    <a:pt x="348" y="27"/>
                  </a:lnTo>
                  <a:lnTo>
                    <a:pt x="365" y="31"/>
                  </a:lnTo>
                  <a:lnTo>
                    <a:pt x="380" y="34"/>
                  </a:lnTo>
                  <a:lnTo>
                    <a:pt x="397" y="38"/>
                  </a:lnTo>
                  <a:lnTo>
                    <a:pt x="412" y="42"/>
                  </a:lnTo>
                  <a:lnTo>
                    <a:pt x="429" y="48"/>
                  </a:lnTo>
                  <a:lnTo>
                    <a:pt x="446" y="52"/>
                  </a:lnTo>
                  <a:lnTo>
                    <a:pt x="462" y="57"/>
                  </a:lnTo>
                  <a:lnTo>
                    <a:pt x="479" y="63"/>
                  </a:lnTo>
                  <a:lnTo>
                    <a:pt x="496" y="71"/>
                  </a:lnTo>
                  <a:lnTo>
                    <a:pt x="511" y="76"/>
                  </a:lnTo>
                  <a:lnTo>
                    <a:pt x="528" y="84"/>
                  </a:lnTo>
                  <a:lnTo>
                    <a:pt x="543" y="92"/>
                  </a:lnTo>
                  <a:lnTo>
                    <a:pt x="561" y="99"/>
                  </a:lnTo>
                  <a:lnTo>
                    <a:pt x="576" y="107"/>
                  </a:lnTo>
                  <a:lnTo>
                    <a:pt x="593" y="116"/>
                  </a:lnTo>
                  <a:lnTo>
                    <a:pt x="608" y="124"/>
                  </a:lnTo>
                  <a:lnTo>
                    <a:pt x="623" y="135"/>
                  </a:lnTo>
                  <a:lnTo>
                    <a:pt x="638" y="145"/>
                  </a:lnTo>
                  <a:lnTo>
                    <a:pt x="654" y="154"/>
                  </a:lnTo>
                  <a:lnTo>
                    <a:pt x="669" y="166"/>
                  </a:lnTo>
                  <a:lnTo>
                    <a:pt x="684" y="177"/>
                  </a:lnTo>
                  <a:lnTo>
                    <a:pt x="697" y="188"/>
                  </a:lnTo>
                  <a:lnTo>
                    <a:pt x="711" y="202"/>
                  </a:lnTo>
                  <a:lnTo>
                    <a:pt x="724" y="213"/>
                  </a:lnTo>
                  <a:lnTo>
                    <a:pt x="739" y="226"/>
                  </a:lnTo>
                  <a:lnTo>
                    <a:pt x="751" y="240"/>
                  </a:lnTo>
                  <a:lnTo>
                    <a:pt x="764" y="255"/>
                  </a:lnTo>
                  <a:lnTo>
                    <a:pt x="777" y="270"/>
                  </a:lnTo>
                  <a:lnTo>
                    <a:pt x="790" y="287"/>
                  </a:lnTo>
                  <a:lnTo>
                    <a:pt x="756" y="285"/>
                  </a:lnTo>
                  <a:lnTo>
                    <a:pt x="752" y="282"/>
                  </a:lnTo>
                  <a:lnTo>
                    <a:pt x="745" y="272"/>
                  </a:lnTo>
                  <a:lnTo>
                    <a:pt x="739" y="264"/>
                  </a:lnTo>
                  <a:lnTo>
                    <a:pt x="733" y="257"/>
                  </a:lnTo>
                  <a:lnTo>
                    <a:pt x="724" y="247"/>
                  </a:lnTo>
                  <a:lnTo>
                    <a:pt x="716" y="240"/>
                  </a:lnTo>
                  <a:lnTo>
                    <a:pt x="711" y="234"/>
                  </a:lnTo>
                  <a:lnTo>
                    <a:pt x="703" y="228"/>
                  </a:lnTo>
                  <a:lnTo>
                    <a:pt x="697" y="223"/>
                  </a:lnTo>
                  <a:lnTo>
                    <a:pt x="692" y="217"/>
                  </a:lnTo>
                  <a:lnTo>
                    <a:pt x="684" y="209"/>
                  </a:lnTo>
                  <a:lnTo>
                    <a:pt x="676" y="206"/>
                  </a:lnTo>
                  <a:lnTo>
                    <a:pt x="671" y="198"/>
                  </a:lnTo>
                  <a:lnTo>
                    <a:pt x="663" y="194"/>
                  </a:lnTo>
                  <a:lnTo>
                    <a:pt x="654" y="187"/>
                  </a:lnTo>
                  <a:lnTo>
                    <a:pt x="646" y="181"/>
                  </a:lnTo>
                  <a:lnTo>
                    <a:pt x="637" y="175"/>
                  </a:lnTo>
                  <a:lnTo>
                    <a:pt x="629" y="168"/>
                  </a:lnTo>
                  <a:lnTo>
                    <a:pt x="618" y="162"/>
                  </a:lnTo>
                  <a:lnTo>
                    <a:pt x="608" y="156"/>
                  </a:lnTo>
                  <a:lnTo>
                    <a:pt x="597" y="149"/>
                  </a:lnTo>
                  <a:lnTo>
                    <a:pt x="587" y="143"/>
                  </a:lnTo>
                  <a:lnTo>
                    <a:pt x="576" y="135"/>
                  </a:lnTo>
                  <a:lnTo>
                    <a:pt x="564" y="130"/>
                  </a:lnTo>
                  <a:lnTo>
                    <a:pt x="551" y="122"/>
                  </a:lnTo>
                  <a:lnTo>
                    <a:pt x="540" y="116"/>
                  </a:lnTo>
                  <a:lnTo>
                    <a:pt x="524" y="109"/>
                  </a:lnTo>
                  <a:lnTo>
                    <a:pt x="513" y="103"/>
                  </a:lnTo>
                  <a:lnTo>
                    <a:pt x="498" y="97"/>
                  </a:lnTo>
                  <a:lnTo>
                    <a:pt x="486" y="92"/>
                  </a:lnTo>
                  <a:lnTo>
                    <a:pt x="469" y="84"/>
                  </a:lnTo>
                  <a:lnTo>
                    <a:pt x="454" y="80"/>
                  </a:lnTo>
                  <a:lnTo>
                    <a:pt x="439" y="74"/>
                  </a:lnTo>
                  <a:lnTo>
                    <a:pt x="424" y="71"/>
                  </a:lnTo>
                  <a:lnTo>
                    <a:pt x="407" y="63"/>
                  </a:lnTo>
                  <a:lnTo>
                    <a:pt x="389" y="59"/>
                  </a:lnTo>
                  <a:lnTo>
                    <a:pt x="372" y="55"/>
                  </a:lnTo>
                  <a:lnTo>
                    <a:pt x="355" y="52"/>
                  </a:lnTo>
                  <a:lnTo>
                    <a:pt x="336" y="46"/>
                  </a:lnTo>
                  <a:lnTo>
                    <a:pt x="317" y="42"/>
                  </a:lnTo>
                  <a:lnTo>
                    <a:pt x="298" y="38"/>
                  </a:lnTo>
                  <a:lnTo>
                    <a:pt x="279" y="34"/>
                  </a:lnTo>
                  <a:lnTo>
                    <a:pt x="258" y="31"/>
                  </a:lnTo>
                  <a:lnTo>
                    <a:pt x="237" y="29"/>
                  </a:lnTo>
                  <a:lnTo>
                    <a:pt x="217" y="25"/>
                  </a:lnTo>
                  <a:lnTo>
                    <a:pt x="196" y="25"/>
                  </a:lnTo>
                  <a:lnTo>
                    <a:pt x="173" y="21"/>
                  </a:lnTo>
                  <a:lnTo>
                    <a:pt x="150" y="19"/>
                  </a:lnTo>
                  <a:lnTo>
                    <a:pt x="127" y="19"/>
                  </a:lnTo>
                  <a:lnTo>
                    <a:pt x="104" y="19"/>
                  </a:lnTo>
                  <a:lnTo>
                    <a:pt x="80" y="19"/>
                  </a:lnTo>
                  <a:lnTo>
                    <a:pt x="55" y="19"/>
                  </a:lnTo>
                  <a:lnTo>
                    <a:pt x="30" y="19"/>
                  </a:lnTo>
                  <a:lnTo>
                    <a:pt x="6" y="21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6" name="Freeform 100"/>
            <p:cNvSpPr>
              <a:spLocks/>
            </p:cNvSpPr>
            <p:nvPr/>
          </p:nvSpPr>
          <p:spPr bwMode="auto">
            <a:xfrm flipH="1">
              <a:off x="2968823" y="4132264"/>
              <a:ext cx="104775" cy="198437"/>
            </a:xfrm>
            <a:custGeom>
              <a:avLst/>
              <a:gdLst>
                <a:gd name="T0" fmla="*/ 48 w 48"/>
                <a:gd name="T1" fmla="*/ 11 h 45"/>
                <a:gd name="T2" fmla="*/ 46 w 48"/>
                <a:gd name="T3" fmla="*/ 11 h 45"/>
                <a:gd name="T4" fmla="*/ 44 w 48"/>
                <a:gd name="T5" fmla="*/ 15 h 45"/>
                <a:gd name="T6" fmla="*/ 38 w 48"/>
                <a:gd name="T7" fmla="*/ 19 h 45"/>
                <a:gd name="T8" fmla="*/ 33 w 48"/>
                <a:gd name="T9" fmla="*/ 26 h 45"/>
                <a:gd name="T10" fmla="*/ 25 w 48"/>
                <a:gd name="T11" fmla="*/ 32 h 45"/>
                <a:gd name="T12" fmla="*/ 19 w 48"/>
                <a:gd name="T13" fmla="*/ 38 h 45"/>
                <a:gd name="T14" fmla="*/ 10 w 48"/>
                <a:gd name="T15" fmla="*/ 44 h 45"/>
                <a:gd name="T16" fmla="*/ 4 w 48"/>
                <a:gd name="T17" fmla="*/ 45 h 45"/>
                <a:gd name="T18" fmla="*/ 0 w 48"/>
                <a:gd name="T19" fmla="*/ 36 h 45"/>
                <a:gd name="T20" fmla="*/ 0 w 48"/>
                <a:gd name="T21" fmla="*/ 34 h 45"/>
                <a:gd name="T22" fmla="*/ 6 w 48"/>
                <a:gd name="T23" fmla="*/ 34 h 45"/>
                <a:gd name="T24" fmla="*/ 12 w 48"/>
                <a:gd name="T25" fmla="*/ 30 h 45"/>
                <a:gd name="T26" fmla="*/ 19 w 48"/>
                <a:gd name="T27" fmla="*/ 28 h 45"/>
                <a:gd name="T28" fmla="*/ 27 w 48"/>
                <a:gd name="T29" fmla="*/ 23 h 45"/>
                <a:gd name="T30" fmla="*/ 33 w 48"/>
                <a:gd name="T31" fmla="*/ 17 h 45"/>
                <a:gd name="T32" fmla="*/ 40 w 48"/>
                <a:gd name="T33" fmla="*/ 9 h 45"/>
                <a:gd name="T34" fmla="*/ 46 w 48"/>
                <a:gd name="T35" fmla="*/ 0 h 45"/>
                <a:gd name="T36" fmla="*/ 48 w 48"/>
                <a:gd name="T37" fmla="*/ 11 h 45"/>
                <a:gd name="T38" fmla="*/ 48 w 48"/>
                <a:gd name="T39" fmla="*/ 11 h 4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8"/>
                <a:gd name="T61" fmla="*/ 0 h 45"/>
                <a:gd name="T62" fmla="*/ 48 w 48"/>
                <a:gd name="T63" fmla="*/ 45 h 4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8" h="45">
                  <a:moveTo>
                    <a:pt x="48" y="11"/>
                  </a:moveTo>
                  <a:lnTo>
                    <a:pt x="46" y="11"/>
                  </a:lnTo>
                  <a:lnTo>
                    <a:pt x="44" y="15"/>
                  </a:lnTo>
                  <a:lnTo>
                    <a:pt x="38" y="19"/>
                  </a:lnTo>
                  <a:lnTo>
                    <a:pt x="33" y="26"/>
                  </a:lnTo>
                  <a:lnTo>
                    <a:pt x="25" y="32"/>
                  </a:lnTo>
                  <a:lnTo>
                    <a:pt x="19" y="38"/>
                  </a:lnTo>
                  <a:lnTo>
                    <a:pt x="10" y="44"/>
                  </a:lnTo>
                  <a:lnTo>
                    <a:pt x="4" y="45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6" y="34"/>
                  </a:lnTo>
                  <a:lnTo>
                    <a:pt x="12" y="30"/>
                  </a:lnTo>
                  <a:lnTo>
                    <a:pt x="19" y="28"/>
                  </a:lnTo>
                  <a:lnTo>
                    <a:pt x="27" y="23"/>
                  </a:lnTo>
                  <a:lnTo>
                    <a:pt x="33" y="17"/>
                  </a:lnTo>
                  <a:lnTo>
                    <a:pt x="40" y="9"/>
                  </a:lnTo>
                  <a:lnTo>
                    <a:pt x="46" y="0"/>
                  </a:lnTo>
                  <a:lnTo>
                    <a:pt x="48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7" name="Freeform 107"/>
            <p:cNvSpPr>
              <a:spLocks/>
            </p:cNvSpPr>
            <p:nvPr/>
          </p:nvSpPr>
          <p:spPr bwMode="auto">
            <a:xfrm flipH="1">
              <a:off x="2134194" y="3848102"/>
              <a:ext cx="136922" cy="85725"/>
            </a:xfrm>
            <a:custGeom>
              <a:avLst/>
              <a:gdLst>
                <a:gd name="T0" fmla="*/ 0 w 63"/>
                <a:gd name="T1" fmla="*/ 15 h 19"/>
                <a:gd name="T2" fmla="*/ 0 w 63"/>
                <a:gd name="T3" fmla="*/ 14 h 19"/>
                <a:gd name="T4" fmla="*/ 6 w 63"/>
                <a:gd name="T5" fmla="*/ 12 h 19"/>
                <a:gd name="T6" fmla="*/ 12 w 63"/>
                <a:gd name="T7" fmla="*/ 10 h 19"/>
                <a:gd name="T8" fmla="*/ 19 w 63"/>
                <a:gd name="T9" fmla="*/ 8 h 19"/>
                <a:gd name="T10" fmla="*/ 27 w 63"/>
                <a:gd name="T11" fmla="*/ 4 h 19"/>
                <a:gd name="T12" fmla="*/ 36 w 63"/>
                <a:gd name="T13" fmla="*/ 2 h 19"/>
                <a:gd name="T14" fmla="*/ 48 w 63"/>
                <a:gd name="T15" fmla="*/ 0 h 19"/>
                <a:gd name="T16" fmla="*/ 57 w 63"/>
                <a:gd name="T17" fmla="*/ 0 h 19"/>
                <a:gd name="T18" fmla="*/ 63 w 63"/>
                <a:gd name="T19" fmla="*/ 2 h 19"/>
                <a:gd name="T20" fmla="*/ 61 w 63"/>
                <a:gd name="T21" fmla="*/ 2 h 19"/>
                <a:gd name="T22" fmla="*/ 55 w 63"/>
                <a:gd name="T23" fmla="*/ 2 h 19"/>
                <a:gd name="T24" fmla="*/ 46 w 63"/>
                <a:gd name="T25" fmla="*/ 4 h 19"/>
                <a:gd name="T26" fmla="*/ 38 w 63"/>
                <a:gd name="T27" fmla="*/ 6 h 19"/>
                <a:gd name="T28" fmla="*/ 25 w 63"/>
                <a:gd name="T29" fmla="*/ 8 h 19"/>
                <a:gd name="T30" fmla="*/ 17 w 63"/>
                <a:gd name="T31" fmla="*/ 12 h 19"/>
                <a:gd name="T32" fmla="*/ 8 w 63"/>
                <a:gd name="T33" fmla="*/ 14 h 19"/>
                <a:gd name="T34" fmla="*/ 2 w 63"/>
                <a:gd name="T35" fmla="*/ 19 h 19"/>
                <a:gd name="T36" fmla="*/ 0 w 63"/>
                <a:gd name="T37" fmla="*/ 15 h 19"/>
                <a:gd name="T38" fmla="*/ 0 w 63"/>
                <a:gd name="T39" fmla="*/ 15 h 1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3"/>
                <a:gd name="T61" fmla="*/ 0 h 19"/>
                <a:gd name="T62" fmla="*/ 63 w 63"/>
                <a:gd name="T63" fmla="*/ 19 h 1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3" h="19">
                  <a:moveTo>
                    <a:pt x="0" y="15"/>
                  </a:moveTo>
                  <a:lnTo>
                    <a:pt x="0" y="14"/>
                  </a:lnTo>
                  <a:lnTo>
                    <a:pt x="6" y="12"/>
                  </a:lnTo>
                  <a:lnTo>
                    <a:pt x="12" y="10"/>
                  </a:lnTo>
                  <a:lnTo>
                    <a:pt x="19" y="8"/>
                  </a:lnTo>
                  <a:lnTo>
                    <a:pt x="27" y="4"/>
                  </a:lnTo>
                  <a:lnTo>
                    <a:pt x="36" y="2"/>
                  </a:lnTo>
                  <a:lnTo>
                    <a:pt x="48" y="0"/>
                  </a:lnTo>
                  <a:lnTo>
                    <a:pt x="57" y="0"/>
                  </a:lnTo>
                  <a:lnTo>
                    <a:pt x="63" y="2"/>
                  </a:lnTo>
                  <a:lnTo>
                    <a:pt x="61" y="2"/>
                  </a:lnTo>
                  <a:lnTo>
                    <a:pt x="55" y="2"/>
                  </a:lnTo>
                  <a:lnTo>
                    <a:pt x="46" y="4"/>
                  </a:lnTo>
                  <a:lnTo>
                    <a:pt x="38" y="6"/>
                  </a:lnTo>
                  <a:lnTo>
                    <a:pt x="25" y="8"/>
                  </a:lnTo>
                  <a:lnTo>
                    <a:pt x="17" y="12"/>
                  </a:lnTo>
                  <a:lnTo>
                    <a:pt x="8" y="14"/>
                  </a:lnTo>
                  <a:lnTo>
                    <a:pt x="2" y="19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8" name="Freeform 108"/>
            <p:cNvSpPr>
              <a:spLocks/>
            </p:cNvSpPr>
            <p:nvPr/>
          </p:nvSpPr>
          <p:spPr bwMode="auto">
            <a:xfrm flipH="1">
              <a:off x="2428279" y="6019802"/>
              <a:ext cx="88106" cy="138113"/>
            </a:xfrm>
            <a:custGeom>
              <a:avLst/>
              <a:gdLst>
                <a:gd name="T0" fmla="*/ 0 w 40"/>
                <a:gd name="T1" fmla="*/ 27 h 32"/>
                <a:gd name="T2" fmla="*/ 4 w 40"/>
                <a:gd name="T3" fmla="*/ 23 h 32"/>
                <a:gd name="T4" fmla="*/ 15 w 40"/>
                <a:gd name="T5" fmla="*/ 13 h 32"/>
                <a:gd name="T6" fmla="*/ 21 w 40"/>
                <a:gd name="T7" fmla="*/ 8 h 32"/>
                <a:gd name="T8" fmla="*/ 28 w 40"/>
                <a:gd name="T9" fmla="*/ 2 h 32"/>
                <a:gd name="T10" fmla="*/ 34 w 40"/>
                <a:gd name="T11" fmla="*/ 0 h 32"/>
                <a:gd name="T12" fmla="*/ 40 w 40"/>
                <a:gd name="T13" fmla="*/ 0 h 32"/>
                <a:gd name="T14" fmla="*/ 40 w 40"/>
                <a:gd name="T15" fmla="*/ 4 h 32"/>
                <a:gd name="T16" fmla="*/ 36 w 40"/>
                <a:gd name="T17" fmla="*/ 6 h 32"/>
                <a:gd name="T18" fmla="*/ 28 w 40"/>
                <a:gd name="T19" fmla="*/ 9 h 32"/>
                <a:gd name="T20" fmla="*/ 23 w 40"/>
                <a:gd name="T21" fmla="*/ 13 h 32"/>
                <a:gd name="T22" fmla="*/ 17 w 40"/>
                <a:gd name="T23" fmla="*/ 19 h 32"/>
                <a:gd name="T24" fmla="*/ 11 w 40"/>
                <a:gd name="T25" fmla="*/ 25 h 32"/>
                <a:gd name="T26" fmla="*/ 4 w 40"/>
                <a:gd name="T27" fmla="*/ 32 h 32"/>
                <a:gd name="T28" fmla="*/ 0 w 40"/>
                <a:gd name="T29" fmla="*/ 27 h 32"/>
                <a:gd name="T30" fmla="*/ 0 w 40"/>
                <a:gd name="T31" fmla="*/ 27 h 3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0"/>
                <a:gd name="T49" fmla="*/ 0 h 32"/>
                <a:gd name="T50" fmla="*/ 40 w 40"/>
                <a:gd name="T51" fmla="*/ 32 h 3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0" h="32">
                  <a:moveTo>
                    <a:pt x="0" y="27"/>
                  </a:moveTo>
                  <a:lnTo>
                    <a:pt x="4" y="23"/>
                  </a:lnTo>
                  <a:lnTo>
                    <a:pt x="15" y="13"/>
                  </a:lnTo>
                  <a:lnTo>
                    <a:pt x="21" y="8"/>
                  </a:lnTo>
                  <a:lnTo>
                    <a:pt x="28" y="2"/>
                  </a:lnTo>
                  <a:lnTo>
                    <a:pt x="34" y="0"/>
                  </a:lnTo>
                  <a:lnTo>
                    <a:pt x="40" y="0"/>
                  </a:lnTo>
                  <a:lnTo>
                    <a:pt x="40" y="4"/>
                  </a:lnTo>
                  <a:lnTo>
                    <a:pt x="36" y="6"/>
                  </a:lnTo>
                  <a:lnTo>
                    <a:pt x="28" y="9"/>
                  </a:lnTo>
                  <a:lnTo>
                    <a:pt x="23" y="13"/>
                  </a:lnTo>
                  <a:lnTo>
                    <a:pt x="17" y="19"/>
                  </a:lnTo>
                  <a:lnTo>
                    <a:pt x="11" y="25"/>
                  </a:lnTo>
                  <a:lnTo>
                    <a:pt x="4" y="32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9" name="Freeform 110"/>
            <p:cNvSpPr>
              <a:spLocks/>
            </p:cNvSpPr>
            <p:nvPr/>
          </p:nvSpPr>
          <p:spPr bwMode="auto">
            <a:xfrm flipH="1">
              <a:off x="2042516" y="5346702"/>
              <a:ext cx="114300" cy="60325"/>
            </a:xfrm>
            <a:custGeom>
              <a:avLst/>
              <a:gdLst>
                <a:gd name="T0" fmla="*/ 10 w 52"/>
                <a:gd name="T1" fmla="*/ 0 h 13"/>
                <a:gd name="T2" fmla="*/ 12 w 52"/>
                <a:gd name="T3" fmla="*/ 0 h 13"/>
                <a:gd name="T4" fmla="*/ 23 w 52"/>
                <a:gd name="T5" fmla="*/ 0 h 13"/>
                <a:gd name="T6" fmla="*/ 29 w 52"/>
                <a:gd name="T7" fmla="*/ 0 h 13"/>
                <a:gd name="T8" fmla="*/ 35 w 52"/>
                <a:gd name="T9" fmla="*/ 4 h 13"/>
                <a:gd name="T10" fmla="*/ 44 w 52"/>
                <a:gd name="T11" fmla="*/ 8 h 13"/>
                <a:gd name="T12" fmla="*/ 52 w 52"/>
                <a:gd name="T13" fmla="*/ 13 h 13"/>
                <a:gd name="T14" fmla="*/ 50 w 52"/>
                <a:gd name="T15" fmla="*/ 13 h 13"/>
                <a:gd name="T16" fmla="*/ 46 w 52"/>
                <a:gd name="T17" fmla="*/ 11 h 13"/>
                <a:gd name="T18" fmla="*/ 38 w 52"/>
                <a:gd name="T19" fmla="*/ 10 h 13"/>
                <a:gd name="T20" fmla="*/ 33 w 52"/>
                <a:gd name="T21" fmla="*/ 8 h 13"/>
                <a:gd name="T22" fmla="*/ 23 w 52"/>
                <a:gd name="T23" fmla="*/ 6 h 13"/>
                <a:gd name="T24" fmla="*/ 18 w 52"/>
                <a:gd name="T25" fmla="*/ 6 h 13"/>
                <a:gd name="T26" fmla="*/ 8 w 52"/>
                <a:gd name="T27" fmla="*/ 6 h 13"/>
                <a:gd name="T28" fmla="*/ 2 w 52"/>
                <a:gd name="T29" fmla="*/ 8 h 13"/>
                <a:gd name="T30" fmla="*/ 0 w 52"/>
                <a:gd name="T31" fmla="*/ 8 h 13"/>
                <a:gd name="T32" fmla="*/ 4 w 52"/>
                <a:gd name="T33" fmla="*/ 6 h 13"/>
                <a:gd name="T34" fmla="*/ 8 w 52"/>
                <a:gd name="T35" fmla="*/ 2 h 13"/>
                <a:gd name="T36" fmla="*/ 10 w 52"/>
                <a:gd name="T37" fmla="*/ 0 h 13"/>
                <a:gd name="T38" fmla="*/ 10 w 52"/>
                <a:gd name="T39" fmla="*/ 0 h 1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2"/>
                <a:gd name="T61" fmla="*/ 0 h 13"/>
                <a:gd name="T62" fmla="*/ 52 w 52"/>
                <a:gd name="T63" fmla="*/ 13 h 1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2" h="13">
                  <a:moveTo>
                    <a:pt x="1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4"/>
                  </a:lnTo>
                  <a:lnTo>
                    <a:pt x="44" y="8"/>
                  </a:lnTo>
                  <a:lnTo>
                    <a:pt x="52" y="13"/>
                  </a:lnTo>
                  <a:lnTo>
                    <a:pt x="50" y="13"/>
                  </a:lnTo>
                  <a:lnTo>
                    <a:pt x="46" y="11"/>
                  </a:lnTo>
                  <a:lnTo>
                    <a:pt x="38" y="10"/>
                  </a:lnTo>
                  <a:lnTo>
                    <a:pt x="33" y="8"/>
                  </a:lnTo>
                  <a:lnTo>
                    <a:pt x="23" y="6"/>
                  </a:lnTo>
                  <a:lnTo>
                    <a:pt x="18" y="6"/>
                  </a:lnTo>
                  <a:lnTo>
                    <a:pt x="8" y="6"/>
                  </a:lnTo>
                  <a:lnTo>
                    <a:pt x="2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8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60" name="Freeform 160"/>
            <p:cNvSpPr>
              <a:spLocks/>
            </p:cNvSpPr>
            <p:nvPr/>
          </p:nvSpPr>
          <p:spPr bwMode="auto">
            <a:xfrm flipH="1">
              <a:off x="4088011" y="5424490"/>
              <a:ext cx="104775" cy="301625"/>
            </a:xfrm>
            <a:custGeom>
              <a:avLst/>
              <a:gdLst>
                <a:gd name="T0" fmla="*/ 0 w 49"/>
                <a:gd name="T1" fmla="*/ 59 h 71"/>
                <a:gd name="T2" fmla="*/ 0 w 49"/>
                <a:gd name="T3" fmla="*/ 57 h 71"/>
                <a:gd name="T4" fmla="*/ 0 w 49"/>
                <a:gd name="T5" fmla="*/ 53 h 71"/>
                <a:gd name="T6" fmla="*/ 2 w 49"/>
                <a:gd name="T7" fmla="*/ 46 h 71"/>
                <a:gd name="T8" fmla="*/ 10 w 49"/>
                <a:gd name="T9" fmla="*/ 40 h 71"/>
                <a:gd name="T10" fmla="*/ 15 w 49"/>
                <a:gd name="T11" fmla="*/ 29 h 71"/>
                <a:gd name="T12" fmla="*/ 25 w 49"/>
                <a:gd name="T13" fmla="*/ 19 h 71"/>
                <a:gd name="T14" fmla="*/ 30 w 49"/>
                <a:gd name="T15" fmla="*/ 14 h 71"/>
                <a:gd name="T16" fmla="*/ 36 w 49"/>
                <a:gd name="T17" fmla="*/ 10 h 71"/>
                <a:gd name="T18" fmla="*/ 44 w 49"/>
                <a:gd name="T19" fmla="*/ 4 h 71"/>
                <a:gd name="T20" fmla="*/ 49 w 49"/>
                <a:gd name="T21" fmla="*/ 0 h 71"/>
                <a:gd name="T22" fmla="*/ 44 w 49"/>
                <a:gd name="T23" fmla="*/ 6 h 71"/>
                <a:gd name="T24" fmla="*/ 38 w 49"/>
                <a:gd name="T25" fmla="*/ 14 h 71"/>
                <a:gd name="T26" fmla="*/ 30 w 49"/>
                <a:gd name="T27" fmla="*/ 23 h 71"/>
                <a:gd name="T28" fmla="*/ 21 w 49"/>
                <a:gd name="T29" fmla="*/ 34 h 71"/>
                <a:gd name="T30" fmla="*/ 13 w 49"/>
                <a:gd name="T31" fmla="*/ 46 h 71"/>
                <a:gd name="T32" fmla="*/ 10 w 49"/>
                <a:gd name="T33" fmla="*/ 57 h 71"/>
                <a:gd name="T34" fmla="*/ 8 w 49"/>
                <a:gd name="T35" fmla="*/ 71 h 71"/>
                <a:gd name="T36" fmla="*/ 6 w 49"/>
                <a:gd name="T37" fmla="*/ 71 h 71"/>
                <a:gd name="T38" fmla="*/ 4 w 49"/>
                <a:gd name="T39" fmla="*/ 67 h 71"/>
                <a:gd name="T40" fmla="*/ 0 w 49"/>
                <a:gd name="T41" fmla="*/ 61 h 71"/>
                <a:gd name="T42" fmla="*/ 0 w 49"/>
                <a:gd name="T43" fmla="*/ 59 h 71"/>
                <a:gd name="T44" fmla="*/ 0 w 49"/>
                <a:gd name="T45" fmla="*/ 59 h 7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49"/>
                <a:gd name="T70" fmla="*/ 0 h 71"/>
                <a:gd name="T71" fmla="*/ 49 w 49"/>
                <a:gd name="T72" fmla="*/ 71 h 7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49" h="71">
                  <a:moveTo>
                    <a:pt x="0" y="59"/>
                  </a:moveTo>
                  <a:lnTo>
                    <a:pt x="0" y="57"/>
                  </a:lnTo>
                  <a:lnTo>
                    <a:pt x="0" y="53"/>
                  </a:lnTo>
                  <a:lnTo>
                    <a:pt x="2" y="46"/>
                  </a:lnTo>
                  <a:lnTo>
                    <a:pt x="10" y="40"/>
                  </a:lnTo>
                  <a:lnTo>
                    <a:pt x="15" y="29"/>
                  </a:lnTo>
                  <a:lnTo>
                    <a:pt x="25" y="19"/>
                  </a:lnTo>
                  <a:lnTo>
                    <a:pt x="30" y="14"/>
                  </a:lnTo>
                  <a:lnTo>
                    <a:pt x="36" y="10"/>
                  </a:lnTo>
                  <a:lnTo>
                    <a:pt x="44" y="4"/>
                  </a:lnTo>
                  <a:lnTo>
                    <a:pt x="49" y="0"/>
                  </a:lnTo>
                  <a:lnTo>
                    <a:pt x="44" y="6"/>
                  </a:lnTo>
                  <a:lnTo>
                    <a:pt x="38" y="14"/>
                  </a:lnTo>
                  <a:lnTo>
                    <a:pt x="30" y="23"/>
                  </a:lnTo>
                  <a:lnTo>
                    <a:pt x="21" y="34"/>
                  </a:lnTo>
                  <a:lnTo>
                    <a:pt x="13" y="46"/>
                  </a:lnTo>
                  <a:lnTo>
                    <a:pt x="10" y="57"/>
                  </a:lnTo>
                  <a:lnTo>
                    <a:pt x="8" y="71"/>
                  </a:lnTo>
                  <a:lnTo>
                    <a:pt x="6" y="71"/>
                  </a:lnTo>
                  <a:lnTo>
                    <a:pt x="4" y="67"/>
                  </a:lnTo>
                  <a:lnTo>
                    <a:pt x="0" y="61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61" name="Freeform 161"/>
            <p:cNvSpPr>
              <a:spLocks/>
            </p:cNvSpPr>
            <p:nvPr/>
          </p:nvSpPr>
          <p:spPr bwMode="auto">
            <a:xfrm flipH="1">
              <a:off x="3565326" y="5743577"/>
              <a:ext cx="161925" cy="198439"/>
            </a:xfrm>
            <a:custGeom>
              <a:avLst/>
              <a:gdLst>
                <a:gd name="T0" fmla="*/ 11 w 74"/>
                <a:gd name="T1" fmla="*/ 0 h 48"/>
                <a:gd name="T2" fmla="*/ 15 w 74"/>
                <a:gd name="T3" fmla="*/ 2 h 48"/>
                <a:gd name="T4" fmla="*/ 23 w 74"/>
                <a:gd name="T5" fmla="*/ 4 h 48"/>
                <a:gd name="T6" fmla="*/ 30 w 74"/>
                <a:gd name="T7" fmla="*/ 8 h 48"/>
                <a:gd name="T8" fmla="*/ 40 w 74"/>
                <a:gd name="T9" fmla="*/ 14 h 48"/>
                <a:gd name="T10" fmla="*/ 49 w 74"/>
                <a:gd name="T11" fmla="*/ 23 h 48"/>
                <a:gd name="T12" fmla="*/ 55 w 74"/>
                <a:gd name="T13" fmla="*/ 27 h 48"/>
                <a:gd name="T14" fmla="*/ 61 w 74"/>
                <a:gd name="T15" fmla="*/ 33 h 48"/>
                <a:gd name="T16" fmla="*/ 66 w 74"/>
                <a:gd name="T17" fmla="*/ 40 h 48"/>
                <a:gd name="T18" fmla="*/ 74 w 74"/>
                <a:gd name="T19" fmla="*/ 48 h 48"/>
                <a:gd name="T20" fmla="*/ 72 w 74"/>
                <a:gd name="T21" fmla="*/ 46 h 48"/>
                <a:gd name="T22" fmla="*/ 66 w 74"/>
                <a:gd name="T23" fmla="*/ 40 h 48"/>
                <a:gd name="T24" fmla="*/ 57 w 74"/>
                <a:gd name="T25" fmla="*/ 35 h 48"/>
                <a:gd name="T26" fmla="*/ 47 w 74"/>
                <a:gd name="T27" fmla="*/ 27 h 48"/>
                <a:gd name="T28" fmla="*/ 36 w 74"/>
                <a:gd name="T29" fmla="*/ 19 h 48"/>
                <a:gd name="T30" fmla="*/ 25 w 74"/>
                <a:gd name="T31" fmla="*/ 14 h 48"/>
                <a:gd name="T32" fmla="*/ 11 w 74"/>
                <a:gd name="T33" fmla="*/ 12 h 48"/>
                <a:gd name="T34" fmla="*/ 2 w 74"/>
                <a:gd name="T35" fmla="*/ 12 h 48"/>
                <a:gd name="T36" fmla="*/ 0 w 74"/>
                <a:gd name="T37" fmla="*/ 8 h 48"/>
                <a:gd name="T38" fmla="*/ 4 w 74"/>
                <a:gd name="T39" fmla="*/ 4 h 48"/>
                <a:gd name="T40" fmla="*/ 8 w 74"/>
                <a:gd name="T41" fmla="*/ 2 h 48"/>
                <a:gd name="T42" fmla="*/ 11 w 74"/>
                <a:gd name="T43" fmla="*/ 0 h 48"/>
                <a:gd name="T44" fmla="*/ 11 w 74"/>
                <a:gd name="T45" fmla="*/ 0 h 4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4"/>
                <a:gd name="T70" fmla="*/ 0 h 48"/>
                <a:gd name="T71" fmla="*/ 74 w 74"/>
                <a:gd name="T72" fmla="*/ 48 h 4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4" h="48">
                  <a:moveTo>
                    <a:pt x="11" y="0"/>
                  </a:moveTo>
                  <a:lnTo>
                    <a:pt x="15" y="2"/>
                  </a:lnTo>
                  <a:lnTo>
                    <a:pt x="23" y="4"/>
                  </a:lnTo>
                  <a:lnTo>
                    <a:pt x="30" y="8"/>
                  </a:lnTo>
                  <a:lnTo>
                    <a:pt x="40" y="14"/>
                  </a:lnTo>
                  <a:lnTo>
                    <a:pt x="49" y="23"/>
                  </a:lnTo>
                  <a:lnTo>
                    <a:pt x="55" y="27"/>
                  </a:lnTo>
                  <a:lnTo>
                    <a:pt x="61" y="33"/>
                  </a:lnTo>
                  <a:lnTo>
                    <a:pt x="66" y="40"/>
                  </a:lnTo>
                  <a:lnTo>
                    <a:pt x="74" y="48"/>
                  </a:lnTo>
                  <a:lnTo>
                    <a:pt x="72" y="46"/>
                  </a:lnTo>
                  <a:lnTo>
                    <a:pt x="66" y="40"/>
                  </a:lnTo>
                  <a:lnTo>
                    <a:pt x="57" y="35"/>
                  </a:lnTo>
                  <a:lnTo>
                    <a:pt x="47" y="27"/>
                  </a:lnTo>
                  <a:lnTo>
                    <a:pt x="36" y="19"/>
                  </a:lnTo>
                  <a:lnTo>
                    <a:pt x="25" y="14"/>
                  </a:lnTo>
                  <a:lnTo>
                    <a:pt x="11" y="12"/>
                  </a:lnTo>
                  <a:lnTo>
                    <a:pt x="2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pic>
          <p:nvPicPr>
            <p:cNvPr id="6162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78272" y="2124077"/>
              <a:ext cx="2103834" cy="3636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Rectangle 27"/>
            <p:cNvSpPr/>
            <p:nvPr/>
          </p:nvSpPr>
          <p:spPr bwMode="auto">
            <a:xfrm>
              <a:off x="6882406" y="3724276"/>
              <a:ext cx="514350" cy="68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  <a:defRPr/>
              </a:pPr>
              <a:endParaRPr lang="en-US">
                <a:latin typeface="Times New Roman" pitchFamily="18" charset="0"/>
              </a:endParaRPr>
            </a:p>
          </p:txBody>
        </p:sp>
        <p:cxnSp>
          <p:nvCxnSpPr>
            <p:cNvPr id="6164" name="Straight Connector 31"/>
            <p:cNvCxnSpPr>
              <a:cxnSpLocks noChangeShapeType="1"/>
            </p:cNvCxnSpPr>
            <p:nvPr/>
          </p:nvCxnSpPr>
          <p:spPr bwMode="auto">
            <a:xfrm rot="5400000">
              <a:off x="6900861" y="3876081"/>
              <a:ext cx="304800" cy="1190"/>
            </a:xfrm>
            <a:prstGeom prst="line">
              <a:avLst/>
            </a:prstGeom>
            <a:noFill/>
            <a:ln w="57150" algn="ctr">
              <a:solidFill>
                <a:schemeClr val="accent1"/>
              </a:solidFill>
              <a:round/>
              <a:headEnd/>
              <a:tailEnd/>
            </a:ln>
          </p:spPr>
        </p:cxnSp>
        <p:cxnSp>
          <p:nvCxnSpPr>
            <p:cNvPr id="6165" name="Straight Connector 32"/>
            <p:cNvCxnSpPr>
              <a:cxnSpLocks noChangeShapeType="1"/>
            </p:cNvCxnSpPr>
            <p:nvPr/>
          </p:nvCxnSpPr>
          <p:spPr bwMode="auto">
            <a:xfrm rot="5400000">
              <a:off x="6900068" y="4257876"/>
              <a:ext cx="306388" cy="1190"/>
            </a:xfrm>
            <a:prstGeom prst="line">
              <a:avLst/>
            </a:prstGeom>
            <a:noFill/>
            <a:ln w="57150" algn="ctr">
              <a:solidFill>
                <a:schemeClr val="accent1"/>
              </a:solidFill>
              <a:round/>
              <a:headEnd/>
              <a:tailEnd/>
            </a:ln>
          </p:spPr>
        </p:cxnSp>
        <p:sp>
          <p:nvSpPr>
            <p:cNvPr id="38" name="Trapezoid 37"/>
            <p:cNvSpPr/>
            <p:nvPr/>
          </p:nvSpPr>
          <p:spPr bwMode="auto">
            <a:xfrm rot="5400000">
              <a:off x="4491631" y="3790951"/>
              <a:ext cx="2209800" cy="400050"/>
            </a:xfrm>
            <a:prstGeom prst="trapezoid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  <a:defRPr/>
              </a:pPr>
              <a:endParaRPr lang="en-US">
                <a:latin typeface="Times New Roman" pitchFamily="18" charset="0"/>
              </a:endParaRPr>
            </a:p>
          </p:txBody>
        </p:sp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510806" y="3267076"/>
              <a:ext cx="2286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rapezoid 35"/>
            <p:cNvSpPr/>
            <p:nvPr/>
          </p:nvSpPr>
          <p:spPr bwMode="auto">
            <a:xfrm rot="16200000" flipH="1">
              <a:off x="7406281" y="3867151"/>
              <a:ext cx="2209800" cy="400050"/>
            </a:xfrm>
            <a:prstGeom prst="trapezoid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  <a:defRPr/>
              </a:pPr>
              <a:endParaRPr lang="en-US">
                <a:latin typeface="Times New Roman" pitchFamily="18" charset="0"/>
              </a:endParaRPr>
            </a:p>
          </p:txBody>
        </p:sp>
        <p:pic>
          <p:nvPicPr>
            <p:cNvPr id="88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425456" y="3343276"/>
              <a:ext cx="2286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170" name="Straight Connector 39"/>
            <p:cNvCxnSpPr>
              <a:cxnSpLocks noChangeShapeType="1"/>
            </p:cNvCxnSpPr>
            <p:nvPr/>
          </p:nvCxnSpPr>
          <p:spPr bwMode="auto">
            <a:xfrm rot="16200000" flipH="1">
              <a:off x="4613670" y="941190"/>
              <a:ext cx="2743200" cy="5108972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6171" name="Straight Connector 40"/>
            <p:cNvCxnSpPr>
              <a:cxnSpLocks noChangeShapeType="1"/>
            </p:cNvCxnSpPr>
            <p:nvPr/>
          </p:nvCxnSpPr>
          <p:spPr bwMode="auto">
            <a:xfrm rot="5400000" flipH="1" flipV="1">
              <a:off x="4776389" y="1997673"/>
              <a:ext cx="2417763" cy="5108972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C68FD57-4040-4153-A296-FDCF902B6176}"/>
              </a:ext>
            </a:extLst>
          </p:cNvPr>
          <p:cNvSpPr txBox="1"/>
          <p:nvPr/>
        </p:nvSpPr>
        <p:spPr>
          <a:xfrm>
            <a:off x="5745588" y="1581703"/>
            <a:ext cx="5036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we computationally mimic a camera? </a:t>
            </a:r>
            <a:br>
              <a:rPr lang="en-US" dirty="0"/>
            </a:br>
            <a:r>
              <a:rPr lang="en-US" dirty="0"/>
              <a:t>What specific data would you need? </a:t>
            </a:r>
            <a:br>
              <a:rPr lang="en-US" dirty="0"/>
            </a:br>
            <a:r>
              <a:rPr lang="en-US" dirty="0"/>
              <a:t>What specific computations would you perform?</a:t>
            </a:r>
          </a:p>
        </p:txBody>
      </p:sp>
    </p:spTree>
    <p:extLst>
      <p:ext uri="{BB962C8B-B14F-4D97-AF65-F5344CB8AC3E}">
        <p14:creationId xmlns:p14="http://schemas.microsoft.com/office/powerpoint/2010/main" val="160302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Polygonal Models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59750" y="1370893"/>
            <a:ext cx="8317520" cy="4882123"/>
            <a:chOff x="1371601" y="2292150"/>
            <a:chExt cx="5200649" cy="3981451"/>
          </a:xfrm>
        </p:grpSpPr>
        <p:grpSp>
          <p:nvGrpSpPr>
            <p:cNvPr id="8194" name="Group 59"/>
            <p:cNvGrpSpPr>
              <a:grpSpLocks/>
            </p:cNvGrpSpPr>
            <p:nvPr/>
          </p:nvGrpSpPr>
          <p:grpSpPr bwMode="auto">
            <a:xfrm>
              <a:off x="6057900" y="4236838"/>
              <a:ext cx="514350" cy="341312"/>
              <a:chOff x="2976" y="2897"/>
              <a:chExt cx="702" cy="359"/>
            </a:xfrm>
          </p:grpSpPr>
          <p:sp>
            <p:nvSpPr>
              <p:cNvPr id="8201" name="Freeform 60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868"/>
                  <a:gd name="T136" fmla="*/ 0 h 1001"/>
                  <a:gd name="T137" fmla="*/ 1868 w 1868"/>
                  <a:gd name="T138" fmla="*/ 1001 h 100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2" name="Freeform 61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82"/>
                  <a:gd name="T187" fmla="*/ 0 h 495"/>
                  <a:gd name="T188" fmla="*/ 1182 w 1182"/>
                  <a:gd name="T189" fmla="*/ 495 h 4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3" name="Freeform 62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65"/>
                  <a:gd name="T166" fmla="*/ 0 h 355"/>
                  <a:gd name="T167" fmla="*/ 565 w 565"/>
                  <a:gd name="T168" fmla="*/ 355 h 35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4" name="Freeform 63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4"/>
                  <a:gd name="T163" fmla="*/ 0 h 190"/>
                  <a:gd name="T164" fmla="*/ 564 w 564"/>
                  <a:gd name="T165" fmla="*/ 190 h 19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5" name="Freeform 64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075"/>
                  <a:gd name="T178" fmla="*/ 0 h 644"/>
                  <a:gd name="T179" fmla="*/ 2075 w 2075"/>
                  <a:gd name="T180" fmla="*/ 644 h 6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6" name="Freeform 65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740"/>
                  <a:gd name="T172" fmla="*/ 0 h 446"/>
                  <a:gd name="T173" fmla="*/ 1740 w 1740"/>
                  <a:gd name="T174" fmla="*/ 446 h 44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7" name="Freeform 66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36"/>
                  <a:gd name="T181" fmla="*/ 0 h 218"/>
                  <a:gd name="T182" fmla="*/ 836 w 836"/>
                  <a:gd name="T183" fmla="*/ 218 h 21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8" name="Freeform 67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89"/>
                  <a:gd name="T166" fmla="*/ 0 h 225"/>
                  <a:gd name="T167" fmla="*/ 689 w 689"/>
                  <a:gd name="T168" fmla="*/ 225 h 22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9" name="Freeform 68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27"/>
                  <a:gd name="T175" fmla="*/ 0 h 432"/>
                  <a:gd name="T176" fmla="*/ 1327 w 1327"/>
                  <a:gd name="T177" fmla="*/ 432 h 432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0" name="Freeform 69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1"/>
                  <a:gd name="T136" fmla="*/ 0 h 89"/>
                  <a:gd name="T137" fmla="*/ 241 w 241"/>
                  <a:gd name="T138" fmla="*/ 89 h 8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1" name="Freeform 70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678"/>
                  <a:gd name="T187" fmla="*/ 0 h 295"/>
                  <a:gd name="T188" fmla="*/ 678 w 678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2" name="Freeform 71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96"/>
                  <a:gd name="T163" fmla="*/ 0 h 358"/>
                  <a:gd name="T164" fmla="*/ 596 w 596"/>
                  <a:gd name="T165" fmla="*/ 358 h 35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3" name="Freeform 72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16"/>
                  <a:gd name="T184" fmla="*/ 0 h 389"/>
                  <a:gd name="T185" fmla="*/ 1516 w 1516"/>
                  <a:gd name="T186" fmla="*/ 389 h 38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4" name="Freeform 73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68"/>
                  <a:gd name="T23" fmla="*/ 95 w 95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5" name="Freeform 74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118"/>
                  <a:gd name="T23" fmla="*/ 95 w 95"/>
                  <a:gd name="T24" fmla="*/ 118 h 1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6" name="Freeform 75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"/>
                  <a:gd name="T22" fmla="*/ 0 h 137"/>
                  <a:gd name="T23" fmla="*/ 74 w 74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7" name="Freeform 76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1"/>
                  <a:gd name="T22" fmla="*/ 0 h 99"/>
                  <a:gd name="T23" fmla="*/ 91 w 91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8" name="Freeform 77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0"/>
                  <a:gd name="T22" fmla="*/ 0 h 68"/>
                  <a:gd name="T23" fmla="*/ 70 w 70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9" name="Freeform 78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41"/>
                  <a:gd name="T23" fmla="*/ 21 w 21"/>
                  <a:gd name="T24" fmla="*/ 141 h 1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20" name="Freeform 79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9"/>
                  <a:gd name="T145" fmla="*/ 0 h 199"/>
                  <a:gd name="T146" fmla="*/ 299 w 299"/>
                  <a:gd name="T147" fmla="*/ 199 h 19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21" name="Freeform 80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2"/>
                  <a:gd name="T160" fmla="*/ 0 h 105"/>
                  <a:gd name="T161" fmla="*/ 172 w 172"/>
                  <a:gd name="T162" fmla="*/ 105 h 10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22" name="Freeform 81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0"/>
                  <a:gd name="T22" fmla="*/ 0 h 91"/>
                  <a:gd name="T23" fmla="*/ 180 w 180"/>
                  <a:gd name="T24" fmla="*/ 91 h 9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</p:grpSp>
        <p:sp>
          <p:nvSpPr>
            <p:cNvPr id="46" name="Trapezoid 45"/>
            <p:cNvSpPr/>
            <p:nvPr/>
          </p:nvSpPr>
          <p:spPr bwMode="auto">
            <a:xfrm rot="5400000">
              <a:off x="3609975" y="4111425"/>
              <a:ext cx="2209800" cy="400050"/>
            </a:xfrm>
            <a:prstGeom prst="trapezoid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  <a:defRPr/>
              </a:pPr>
              <a:endParaRPr lang="en-US">
                <a:latin typeface="Times New Roman" pitchFamily="18" charset="0"/>
              </a:endParaRPr>
            </a:p>
          </p:txBody>
        </p:sp>
        <p:cxnSp>
          <p:nvCxnSpPr>
            <p:cNvPr id="8197" name="Straight Connector 39"/>
            <p:cNvCxnSpPr>
              <a:cxnSpLocks noChangeShapeType="1"/>
            </p:cNvCxnSpPr>
            <p:nvPr/>
          </p:nvCxnSpPr>
          <p:spPr bwMode="auto">
            <a:xfrm rot="16200000" flipH="1">
              <a:off x="3453210" y="1597620"/>
              <a:ext cx="1935163" cy="3629025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8198" name="Straight Connector 40"/>
            <p:cNvCxnSpPr>
              <a:cxnSpLocks noChangeShapeType="1"/>
            </p:cNvCxnSpPr>
            <p:nvPr/>
          </p:nvCxnSpPr>
          <p:spPr bwMode="auto">
            <a:xfrm rot="5400000" flipH="1" flipV="1">
              <a:off x="3566320" y="3419674"/>
              <a:ext cx="1701800" cy="3621881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pic>
          <p:nvPicPr>
            <p:cNvPr id="8199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71601" y="2292150"/>
              <a:ext cx="2843213" cy="3981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0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14850" y="3511350"/>
              <a:ext cx="400050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5022FFB-D8E1-4A90-9245-307ACDDFFAD5}"/>
              </a:ext>
            </a:extLst>
          </p:cNvPr>
          <p:cNvSpPr txBox="1"/>
          <p:nvPr/>
        </p:nvSpPr>
        <p:spPr>
          <a:xfrm>
            <a:off x="6492036" y="1300831"/>
            <a:ext cx="3399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digital representation of a scene will primarily use polygonal models</a:t>
            </a:r>
          </a:p>
        </p:txBody>
      </p:sp>
    </p:spTree>
    <p:extLst>
      <p:ext uri="{BB962C8B-B14F-4D97-AF65-F5344CB8AC3E}">
        <p14:creationId xmlns:p14="http://schemas.microsoft.com/office/powerpoint/2010/main" val="41221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1"/>
          <p:cNvSpPr>
            <a:spLocks noGrp="1"/>
          </p:cNvSpPr>
          <p:nvPr>
            <p:ph type="title"/>
          </p:nvPr>
        </p:nvSpPr>
        <p:spPr>
          <a:xfrm>
            <a:off x="1680765" y="342111"/>
            <a:ext cx="8913813" cy="914400"/>
          </a:xfrm>
        </p:spPr>
        <p:txBody>
          <a:bodyPr/>
          <a:lstStyle/>
          <a:p>
            <a:r>
              <a:rPr lang="en-US"/>
              <a:t>Pixel Discretization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23656" y="2667869"/>
            <a:ext cx="5200649" cy="2854331"/>
            <a:chOff x="1184672" y="2201864"/>
            <a:chExt cx="5200649" cy="3981451"/>
          </a:xfrm>
        </p:grpSpPr>
        <p:grpSp>
          <p:nvGrpSpPr>
            <p:cNvPr id="9218" name="Group 59"/>
            <p:cNvGrpSpPr>
              <a:grpSpLocks/>
            </p:cNvGrpSpPr>
            <p:nvPr/>
          </p:nvGrpSpPr>
          <p:grpSpPr bwMode="auto">
            <a:xfrm>
              <a:off x="5870971" y="4146552"/>
              <a:ext cx="514350" cy="341312"/>
              <a:chOff x="2976" y="2897"/>
              <a:chExt cx="702" cy="359"/>
            </a:xfrm>
          </p:grpSpPr>
          <p:sp>
            <p:nvSpPr>
              <p:cNvPr id="9229" name="Freeform 60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868"/>
                  <a:gd name="T136" fmla="*/ 0 h 1001"/>
                  <a:gd name="T137" fmla="*/ 1868 w 1868"/>
                  <a:gd name="T138" fmla="*/ 1001 h 100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0" name="Freeform 61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82"/>
                  <a:gd name="T187" fmla="*/ 0 h 495"/>
                  <a:gd name="T188" fmla="*/ 1182 w 1182"/>
                  <a:gd name="T189" fmla="*/ 495 h 4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1" name="Freeform 62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65"/>
                  <a:gd name="T166" fmla="*/ 0 h 355"/>
                  <a:gd name="T167" fmla="*/ 565 w 565"/>
                  <a:gd name="T168" fmla="*/ 355 h 35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2" name="Freeform 63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4"/>
                  <a:gd name="T163" fmla="*/ 0 h 190"/>
                  <a:gd name="T164" fmla="*/ 564 w 564"/>
                  <a:gd name="T165" fmla="*/ 190 h 19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3" name="Freeform 64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075"/>
                  <a:gd name="T178" fmla="*/ 0 h 644"/>
                  <a:gd name="T179" fmla="*/ 2075 w 2075"/>
                  <a:gd name="T180" fmla="*/ 644 h 6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4" name="Freeform 65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740"/>
                  <a:gd name="T172" fmla="*/ 0 h 446"/>
                  <a:gd name="T173" fmla="*/ 1740 w 1740"/>
                  <a:gd name="T174" fmla="*/ 446 h 44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5" name="Freeform 66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36"/>
                  <a:gd name="T181" fmla="*/ 0 h 218"/>
                  <a:gd name="T182" fmla="*/ 836 w 836"/>
                  <a:gd name="T183" fmla="*/ 218 h 21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6" name="Freeform 67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89"/>
                  <a:gd name="T166" fmla="*/ 0 h 225"/>
                  <a:gd name="T167" fmla="*/ 689 w 689"/>
                  <a:gd name="T168" fmla="*/ 225 h 22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7" name="Freeform 68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27"/>
                  <a:gd name="T175" fmla="*/ 0 h 432"/>
                  <a:gd name="T176" fmla="*/ 1327 w 1327"/>
                  <a:gd name="T177" fmla="*/ 432 h 432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8" name="Freeform 69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1"/>
                  <a:gd name="T136" fmla="*/ 0 h 89"/>
                  <a:gd name="T137" fmla="*/ 241 w 241"/>
                  <a:gd name="T138" fmla="*/ 89 h 8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9" name="Freeform 70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678"/>
                  <a:gd name="T187" fmla="*/ 0 h 295"/>
                  <a:gd name="T188" fmla="*/ 678 w 678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0" name="Freeform 71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96"/>
                  <a:gd name="T163" fmla="*/ 0 h 358"/>
                  <a:gd name="T164" fmla="*/ 596 w 596"/>
                  <a:gd name="T165" fmla="*/ 358 h 35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1" name="Freeform 72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16"/>
                  <a:gd name="T184" fmla="*/ 0 h 389"/>
                  <a:gd name="T185" fmla="*/ 1516 w 1516"/>
                  <a:gd name="T186" fmla="*/ 389 h 38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2" name="Freeform 73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68"/>
                  <a:gd name="T23" fmla="*/ 95 w 95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3" name="Freeform 74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118"/>
                  <a:gd name="T23" fmla="*/ 95 w 95"/>
                  <a:gd name="T24" fmla="*/ 118 h 1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4" name="Freeform 75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"/>
                  <a:gd name="T22" fmla="*/ 0 h 137"/>
                  <a:gd name="T23" fmla="*/ 74 w 74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5" name="Freeform 76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1"/>
                  <a:gd name="T22" fmla="*/ 0 h 99"/>
                  <a:gd name="T23" fmla="*/ 91 w 91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6" name="Freeform 77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0"/>
                  <a:gd name="T22" fmla="*/ 0 h 68"/>
                  <a:gd name="T23" fmla="*/ 70 w 70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7" name="Freeform 78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41"/>
                  <a:gd name="T23" fmla="*/ 21 w 21"/>
                  <a:gd name="T24" fmla="*/ 141 h 1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8" name="Freeform 79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9"/>
                  <a:gd name="T145" fmla="*/ 0 h 199"/>
                  <a:gd name="T146" fmla="*/ 299 w 299"/>
                  <a:gd name="T147" fmla="*/ 199 h 19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9" name="Freeform 80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2"/>
                  <a:gd name="T160" fmla="*/ 0 h 105"/>
                  <a:gd name="T161" fmla="*/ 172 w 172"/>
                  <a:gd name="T162" fmla="*/ 105 h 10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50" name="Freeform 81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0"/>
                  <a:gd name="T22" fmla="*/ 0 h 91"/>
                  <a:gd name="T23" fmla="*/ 180 w 180"/>
                  <a:gd name="T24" fmla="*/ 91 h 9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</p:grpSp>
        <p:pic>
          <p:nvPicPr>
            <p:cNvPr id="9220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84672" y="2201864"/>
              <a:ext cx="2843213" cy="3981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" name="Group 41"/>
            <p:cNvGrpSpPr/>
            <p:nvPr/>
          </p:nvGrpSpPr>
          <p:grpSpPr>
            <a:xfrm>
              <a:off x="3927871" y="3328985"/>
              <a:ext cx="1371600" cy="1844681"/>
              <a:chOff x="6400800" y="4336254"/>
              <a:chExt cx="914400" cy="922340"/>
            </a:xfrm>
            <a:solidFill>
              <a:schemeClr val="bg1"/>
            </a:solidFill>
            <a:scene3d>
              <a:camera prst="perspectiveRight" fov="5400000">
                <a:rot lat="0" lon="17400000" rev="0"/>
              </a:camera>
              <a:lightRig rig="threePt" dir="t"/>
            </a:scene3d>
          </p:grpSpPr>
          <p:sp>
            <p:nvSpPr>
              <p:cNvPr id="48" name="Rectangle 47"/>
              <p:cNvSpPr/>
              <p:nvPr/>
            </p:nvSpPr>
            <p:spPr bwMode="auto">
              <a:xfrm>
                <a:off x="6400800" y="4343400"/>
                <a:ext cx="914400" cy="9144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endParaRPr lang="en-US">
                  <a:latin typeface="Times New Roman" pitchFamily="18" charset="0"/>
                </a:endParaRPr>
              </a:p>
            </p:txBody>
          </p:sp>
          <p:cxnSp>
            <p:nvCxnSpPr>
              <p:cNvPr id="49" name="Straight Connector 48"/>
              <p:cNvCxnSpPr/>
              <p:nvPr/>
            </p:nvCxnSpPr>
            <p:spPr bwMode="auto">
              <a:xfrm rot="5400000" flipH="1" flipV="1">
                <a:off x="6019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rot="5400000" flipH="1" flipV="1">
                <a:off x="6096794" y="479980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 rot="5400000" flipH="1" flipV="1">
                <a:off x="6173788" y="479901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 rot="5400000" flipH="1" flipV="1">
                <a:off x="6250782" y="479821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 rot="5400000" flipH="1" flipV="1">
                <a:off x="6327776" y="479742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 rot="5400000" flipH="1" flipV="1">
                <a:off x="6404770" y="479663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 rot="5400000" flipH="1" flipV="1">
                <a:off x="6481764" y="479583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 rot="5400000" flipH="1" flipV="1">
                <a:off x="6558758" y="479504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 rot="5400000" flipH="1" flipV="1">
                <a:off x="6635752" y="479424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Straight Connector 57"/>
              <p:cNvCxnSpPr/>
              <p:nvPr/>
            </p:nvCxnSpPr>
            <p:spPr bwMode="auto">
              <a:xfrm rot="5400000" flipH="1" flipV="1">
                <a:off x="6712746" y="479345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Straight Connector 58"/>
              <p:cNvCxnSpPr/>
              <p:nvPr/>
            </p:nvCxnSpPr>
            <p:spPr bwMode="auto">
              <a:xfrm rot="5400000" flipH="1" flipV="1">
                <a:off x="6789740" y="479266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Straight Connector 59"/>
              <p:cNvCxnSpPr/>
              <p:nvPr/>
            </p:nvCxnSpPr>
            <p:spPr bwMode="auto">
              <a:xfrm>
                <a:off x="6400800" y="4419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1" name="Straight Connector 60"/>
              <p:cNvCxnSpPr/>
              <p:nvPr/>
            </p:nvCxnSpPr>
            <p:spPr bwMode="auto">
              <a:xfrm>
                <a:off x="6400800" y="4495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2" name="Straight Connector 61"/>
              <p:cNvCxnSpPr/>
              <p:nvPr/>
            </p:nvCxnSpPr>
            <p:spPr bwMode="auto">
              <a:xfrm>
                <a:off x="6400800" y="4572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3" name="Straight Connector 62"/>
              <p:cNvCxnSpPr/>
              <p:nvPr/>
            </p:nvCxnSpPr>
            <p:spPr bwMode="auto">
              <a:xfrm>
                <a:off x="6400800" y="4648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>
                <a:off x="6400800" y="4724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>
                <a:off x="6400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>
                <a:off x="6400800" y="4876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7" name="Straight Connector 66"/>
              <p:cNvCxnSpPr/>
              <p:nvPr/>
            </p:nvCxnSpPr>
            <p:spPr bwMode="auto">
              <a:xfrm>
                <a:off x="6400800" y="4953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8" name="Straight Connector 67"/>
              <p:cNvCxnSpPr/>
              <p:nvPr/>
            </p:nvCxnSpPr>
            <p:spPr bwMode="auto">
              <a:xfrm>
                <a:off x="6400800" y="5029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9" name="Straight Connector 68"/>
              <p:cNvCxnSpPr/>
              <p:nvPr/>
            </p:nvCxnSpPr>
            <p:spPr bwMode="auto">
              <a:xfrm>
                <a:off x="6400800" y="5105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>
                <a:off x="6400800" y="5181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9222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385071" y="3421064"/>
              <a:ext cx="400050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223" name="Straight Connector 39"/>
            <p:cNvCxnSpPr>
              <a:cxnSpLocks noChangeShapeType="1"/>
            </p:cNvCxnSpPr>
            <p:nvPr/>
          </p:nvCxnSpPr>
          <p:spPr bwMode="auto">
            <a:xfrm rot="16200000" flipH="1">
              <a:off x="3266281" y="1507334"/>
              <a:ext cx="1935163" cy="3629025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9224" name="Straight Connector 40"/>
            <p:cNvCxnSpPr>
              <a:cxnSpLocks noChangeShapeType="1"/>
            </p:cNvCxnSpPr>
            <p:nvPr/>
          </p:nvCxnSpPr>
          <p:spPr bwMode="auto">
            <a:xfrm rot="5400000" flipH="1" flipV="1">
              <a:off x="3379391" y="3329388"/>
              <a:ext cx="1701800" cy="3621881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</p:grpSp>
      <p:pic>
        <p:nvPicPr>
          <p:cNvPr id="922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09298" y="152400"/>
            <a:ext cx="1688306" cy="2362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FF00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8439150" y="2655571"/>
            <a:ext cx="879022" cy="1230631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00FF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8439150" y="4027171"/>
            <a:ext cx="879022" cy="1230631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0000FF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8439150" y="5398771"/>
            <a:ext cx="879022" cy="1230631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341102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9335" y="0"/>
            <a:ext cx="3197040" cy="6858000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Rendering methods generally use one of two approaches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1800" dirty="0"/>
              <a:t>Rasterization </a:t>
            </a:r>
            <a:br>
              <a:rPr lang="en-US" sz="1800" dirty="0"/>
            </a:br>
            <a:r>
              <a:rPr lang="en-US" sz="1800" dirty="0"/>
              <a:t>(focus of CS 418)</a:t>
            </a:r>
          </a:p>
          <a:p>
            <a:pPr lvl="1"/>
            <a:r>
              <a:rPr lang="en-US" sz="1800" dirty="0"/>
              <a:t>Ray Tracing </a:t>
            </a:r>
            <a:br>
              <a:rPr lang="en-US" sz="1800" dirty="0"/>
            </a:br>
            <a:r>
              <a:rPr lang="en-US" sz="1800" dirty="0"/>
              <a:t>(focus of CS 419)</a:t>
            </a:r>
          </a:p>
          <a:p>
            <a:pPr lvl="1"/>
            <a:r>
              <a:rPr lang="en-US" sz="1800" dirty="0"/>
              <a:t>Though, sometimes you can use both….</a:t>
            </a:r>
          </a:p>
          <a:p>
            <a:pPr lvl="1"/>
            <a:r>
              <a:rPr lang="en-US" sz="1800" dirty="0"/>
              <a:t>…and the are other methods like </a:t>
            </a:r>
            <a:r>
              <a:rPr lang="en-US" sz="1800" dirty="0" err="1"/>
              <a:t>radiosity</a:t>
            </a:r>
            <a:r>
              <a:rPr lang="en-US" sz="1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84F702-5E60-48B5-BCF4-D469266EB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903837-047A-40E6-8C40-EE62EC125025}"/>
              </a:ext>
            </a:extLst>
          </p:cNvPr>
          <p:cNvSpPr/>
          <p:nvPr/>
        </p:nvSpPr>
        <p:spPr>
          <a:xfrm>
            <a:off x="6370983" y="6427113"/>
            <a:ext cx="2773017" cy="430887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/>
              <a:t>By Gilles Tran - </a:t>
            </a:r>
            <a:r>
              <a:rPr lang="en-US" sz="1100" dirty="0">
                <a:hlinkClick r:id="rId3"/>
              </a:rPr>
              <a:t>http://www.oyonale.com/modeles.php?lan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64406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561" y="441447"/>
            <a:ext cx="8913813" cy="914400"/>
          </a:xfrm>
        </p:spPr>
        <p:txBody>
          <a:bodyPr/>
          <a:lstStyle/>
          <a:p>
            <a:r>
              <a:rPr lang="en-US" dirty="0"/>
              <a:t>Rasterization versus Ray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430" y="1459095"/>
            <a:ext cx="4365445" cy="49939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oversimplify….</a:t>
            </a:r>
          </a:p>
          <a:p>
            <a:r>
              <a:rPr lang="en-US" dirty="0"/>
              <a:t>In rasterization, geometric primitives are projected onto an image plane and the rasterizer figures out which pixels get filled.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ray-tracing, we model the physical transport of light by shooting a sampling ray though each pixel in an image plane and seeing what the ray hits in the scene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875" y="1686244"/>
            <a:ext cx="3159680" cy="1733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875" y="4048379"/>
            <a:ext cx="3317278" cy="22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3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34B25777-5640-5943-8249-8BF041589CEA}" type="slidenum">
              <a:rPr lang="es-ES" sz="1000">
                <a:latin typeface="Arial" charset="0"/>
              </a:rPr>
              <a:pPr lvl="1"/>
              <a:t>15</a:t>
            </a:fld>
            <a:endParaRPr lang="es-ES" sz="1000">
              <a:latin typeface="Arial" charset="0"/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062" y="228600"/>
            <a:ext cx="8629838" cy="10668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Ray Tracing 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239" y="1696900"/>
            <a:ext cx="3558400" cy="4226821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Follow ray of light….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Can trace from an eyepoint through a pixel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See what object the ray hits…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How would you check to see if the object is lit or in shadow?</a:t>
            </a:r>
          </a:p>
          <a:p>
            <a:pPr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832" y="1764331"/>
            <a:ext cx="5900047" cy="392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74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itle 1"/>
          <p:cNvSpPr>
            <a:spLocks noGrp="1"/>
          </p:cNvSpPr>
          <p:nvPr>
            <p:ph type="title"/>
          </p:nvPr>
        </p:nvSpPr>
        <p:spPr>
          <a:xfrm>
            <a:off x="1754188" y="507231"/>
            <a:ext cx="8913813" cy="914400"/>
          </a:xfrm>
        </p:spPr>
        <p:txBody>
          <a:bodyPr/>
          <a:lstStyle/>
          <a:p>
            <a:r>
              <a:rPr lang="en-US" dirty="0" err="1"/>
              <a:t>Rasterization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082018" y="1767840"/>
            <a:ext cx="6635409" cy="4150721"/>
            <a:chOff x="1371601" y="2655888"/>
            <a:chExt cx="5200649" cy="3981451"/>
          </a:xfrm>
        </p:grpSpPr>
        <p:grpSp>
          <p:nvGrpSpPr>
            <p:cNvPr id="10242" name="Group 59"/>
            <p:cNvGrpSpPr>
              <a:grpSpLocks/>
            </p:cNvGrpSpPr>
            <p:nvPr/>
          </p:nvGrpSpPr>
          <p:grpSpPr bwMode="auto">
            <a:xfrm>
              <a:off x="6057900" y="4600576"/>
              <a:ext cx="514350" cy="341312"/>
              <a:chOff x="2976" y="2897"/>
              <a:chExt cx="702" cy="359"/>
            </a:xfrm>
          </p:grpSpPr>
          <p:sp>
            <p:nvSpPr>
              <p:cNvPr id="10250" name="Freeform 60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868"/>
                  <a:gd name="T136" fmla="*/ 0 h 1001"/>
                  <a:gd name="T137" fmla="*/ 1868 w 1868"/>
                  <a:gd name="T138" fmla="*/ 1001 h 100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1" name="Freeform 61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82"/>
                  <a:gd name="T187" fmla="*/ 0 h 495"/>
                  <a:gd name="T188" fmla="*/ 1182 w 1182"/>
                  <a:gd name="T189" fmla="*/ 495 h 4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2" name="Freeform 62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65"/>
                  <a:gd name="T166" fmla="*/ 0 h 355"/>
                  <a:gd name="T167" fmla="*/ 565 w 565"/>
                  <a:gd name="T168" fmla="*/ 355 h 35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3" name="Freeform 63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4"/>
                  <a:gd name="T163" fmla="*/ 0 h 190"/>
                  <a:gd name="T164" fmla="*/ 564 w 564"/>
                  <a:gd name="T165" fmla="*/ 190 h 19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4" name="Freeform 64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075"/>
                  <a:gd name="T178" fmla="*/ 0 h 644"/>
                  <a:gd name="T179" fmla="*/ 2075 w 2075"/>
                  <a:gd name="T180" fmla="*/ 644 h 6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5" name="Freeform 65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740"/>
                  <a:gd name="T172" fmla="*/ 0 h 446"/>
                  <a:gd name="T173" fmla="*/ 1740 w 1740"/>
                  <a:gd name="T174" fmla="*/ 446 h 44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6" name="Freeform 66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36"/>
                  <a:gd name="T181" fmla="*/ 0 h 218"/>
                  <a:gd name="T182" fmla="*/ 836 w 836"/>
                  <a:gd name="T183" fmla="*/ 218 h 21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7" name="Freeform 67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89"/>
                  <a:gd name="T166" fmla="*/ 0 h 225"/>
                  <a:gd name="T167" fmla="*/ 689 w 689"/>
                  <a:gd name="T168" fmla="*/ 225 h 22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8" name="Freeform 68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27"/>
                  <a:gd name="T175" fmla="*/ 0 h 432"/>
                  <a:gd name="T176" fmla="*/ 1327 w 1327"/>
                  <a:gd name="T177" fmla="*/ 432 h 432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9" name="Freeform 69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1"/>
                  <a:gd name="T136" fmla="*/ 0 h 89"/>
                  <a:gd name="T137" fmla="*/ 241 w 241"/>
                  <a:gd name="T138" fmla="*/ 89 h 8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0" name="Freeform 70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678"/>
                  <a:gd name="T187" fmla="*/ 0 h 295"/>
                  <a:gd name="T188" fmla="*/ 678 w 678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1" name="Freeform 71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96"/>
                  <a:gd name="T163" fmla="*/ 0 h 358"/>
                  <a:gd name="T164" fmla="*/ 596 w 596"/>
                  <a:gd name="T165" fmla="*/ 358 h 35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2" name="Freeform 72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16"/>
                  <a:gd name="T184" fmla="*/ 0 h 389"/>
                  <a:gd name="T185" fmla="*/ 1516 w 1516"/>
                  <a:gd name="T186" fmla="*/ 389 h 38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3" name="Freeform 73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68"/>
                  <a:gd name="T23" fmla="*/ 95 w 95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4" name="Freeform 74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118"/>
                  <a:gd name="T23" fmla="*/ 95 w 95"/>
                  <a:gd name="T24" fmla="*/ 118 h 1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5" name="Freeform 75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"/>
                  <a:gd name="T22" fmla="*/ 0 h 137"/>
                  <a:gd name="T23" fmla="*/ 74 w 74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6" name="Freeform 76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1"/>
                  <a:gd name="T22" fmla="*/ 0 h 99"/>
                  <a:gd name="T23" fmla="*/ 91 w 91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7" name="Freeform 77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0"/>
                  <a:gd name="T22" fmla="*/ 0 h 68"/>
                  <a:gd name="T23" fmla="*/ 70 w 70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8" name="Freeform 78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41"/>
                  <a:gd name="T23" fmla="*/ 21 w 21"/>
                  <a:gd name="T24" fmla="*/ 141 h 1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9" name="Freeform 79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9"/>
                  <a:gd name="T145" fmla="*/ 0 h 199"/>
                  <a:gd name="T146" fmla="*/ 299 w 299"/>
                  <a:gd name="T147" fmla="*/ 199 h 19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70" name="Freeform 80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2"/>
                  <a:gd name="T160" fmla="*/ 0 h 105"/>
                  <a:gd name="T161" fmla="*/ 172 w 172"/>
                  <a:gd name="T162" fmla="*/ 105 h 10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71" name="Freeform 81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0"/>
                  <a:gd name="T22" fmla="*/ 0 h 91"/>
                  <a:gd name="T23" fmla="*/ 180 w 180"/>
                  <a:gd name="T24" fmla="*/ 91 h 9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57"/>
            <p:cNvGrpSpPr/>
            <p:nvPr/>
          </p:nvGrpSpPr>
          <p:grpSpPr>
            <a:xfrm>
              <a:off x="4114800" y="3783009"/>
              <a:ext cx="1371600" cy="1844681"/>
              <a:chOff x="6400800" y="4336254"/>
              <a:chExt cx="914400" cy="922340"/>
            </a:xfrm>
            <a:solidFill>
              <a:schemeClr val="bg1"/>
            </a:solidFill>
            <a:scene3d>
              <a:camera prst="perspectiveRight" fov="5400000">
                <a:rot lat="0" lon="17400000" rev="0"/>
              </a:camera>
              <a:lightRig rig="threePt" dir="t"/>
            </a:scene3d>
          </p:grpSpPr>
          <p:sp>
            <p:nvSpPr>
              <p:cNvPr id="21" name="Rectangle 20"/>
              <p:cNvSpPr/>
              <p:nvPr/>
            </p:nvSpPr>
            <p:spPr bwMode="auto">
              <a:xfrm>
                <a:off x="6400800" y="4343400"/>
                <a:ext cx="914400" cy="9144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endParaRPr lang="en-US">
                  <a:latin typeface="Times New Roman" pitchFamily="18" charset="0"/>
                </a:endParaRPr>
              </a:p>
            </p:txBody>
          </p:sp>
          <p:cxnSp>
            <p:nvCxnSpPr>
              <p:cNvPr id="23" name="Straight Connector 22"/>
              <p:cNvCxnSpPr/>
              <p:nvPr/>
            </p:nvCxnSpPr>
            <p:spPr bwMode="auto">
              <a:xfrm rot="5400000" flipH="1" flipV="1">
                <a:off x="6019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rot="5400000" flipH="1" flipV="1">
                <a:off x="6096794" y="479980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rot="5400000" flipH="1" flipV="1">
                <a:off x="6173788" y="479901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rot="5400000" flipH="1" flipV="1">
                <a:off x="6250782" y="479821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rot="5400000" flipH="1" flipV="1">
                <a:off x="6327776" y="479742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rot="5400000" flipH="1" flipV="1">
                <a:off x="6404770" y="479663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 rot="5400000" flipH="1" flipV="1">
                <a:off x="6481764" y="479583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 rot="5400000" flipH="1" flipV="1">
                <a:off x="6558758" y="479504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 rot="5400000" flipH="1" flipV="1">
                <a:off x="6635752" y="479424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 rot="5400000" flipH="1" flipV="1">
                <a:off x="6712746" y="479345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 rot="5400000" flipH="1" flipV="1">
                <a:off x="6789740" y="479266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>
                <a:off x="6400800" y="4419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Straight Connector 47"/>
              <p:cNvCxnSpPr/>
              <p:nvPr/>
            </p:nvCxnSpPr>
            <p:spPr bwMode="auto">
              <a:xfrm>
                <a:off x="6400800" y="4495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/>
              <p:cNvCxnSpPr/>
              <p:nvPr/>
            </p:nvCxnSpPr>
            <p:spPr bwMode="auto">
              <a:xfrm>
                <a:off x="6400800" y="4572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>
                <a:off x="6400800" y="4648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>
                <a:off x="6400800" y="4724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>
                <a:off x="6400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>
                <a:off x="6400800" y="4876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>
                <a:off x="6400800" y="4953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>
                <a:off x="6400800" y="5029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>
                <a:off x="6400800" y="5105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>
                <a:off x="6400800" y="5181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0245" name="Straight Connector 39"/>
            <p:cNvCxnSpPr>
              <a:cxnSpLocks noChangeShapeType="1"/>
            </p:cNvCxnSpPr>
            <p:nvPr/>
          </p:nvCxnSpPr>
          <p:spPr bwMode="auto">
            <a:xfrm rot="16200000" flipH="1">
              <a:off x="3453210" y="1961358"/>
              <a:ext cx="1935163" cy="3629025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10246" name="Straight Connector 40"/>
            <p:cNvCxnSpPr>
              <a:cxnSpLocks noChangeShapeType="1"/>
            </p:cNvCxnSpPr>
            <p:nvPr/>
          </p:nvCxnSpPr>
          <p:spPr bwMode="auto">
            <a:xfrm rot="5400000" flipH="1" flipV="1">
              <a:off x="3566320" y="3783412"/>
              <a:ext cx="1701800" cy="3621881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pic>
          <p:nvPicPr>
            <p:cNvPr id="10247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71601" y="2655888"/>
              <a:ext cx="2843213" cy="3981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8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72000" y="3875088"/>
              <a:ext cx="400050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TextBox 19"/>
          <p:cNvSpPr txBox="1"/>
          <p:nvPr/>
        </p:nvSpPr>
        <p:spPr>
          <a:xfrm>
            <a:off x="6211094" y="1487319"/>
            <a:ext cx="2505942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For each primitive:</a:t>
            </a:r>
          </a:p>
          <a:p>
            <a:pPr>
              <a:defRPr/>
            </a:pPr>
            <a:r>
              <a:rPr lang="en-US" dirty="0"/>
              <a:t>    Compute illumination</a:t>
            </a:r>
          </a:p>
          <a:p>
            <a:pPr>
              <a:defRPr/>
            </a:pPr>
            <a:r>
              <a:rPr lang="en-US" dirty="0"/>
              <a:t>    Project to image plane</a:t>
            </a:r>
          </a:p>
          <a:p>
            <a:pPr>
              <a:defRPr/>
            </a:pPr>
            <a:r>
              <a:rPr lang="en-US" dirty="0"/>
              <a:t>    Fill in pixels</a:t>
            </a:r>
          </a:p>
        </p:txBody>
      </p:sp>
    </p:spTree>
    <p:extLst>
      <p:ext uri="{BB962C8B-B14F-4D97-AF65-F5344CB8AC3E}">
        <p14:creationId xmlns:p14="http://schemas.microsoft.com/office/powerpoint/2010/main" val="119162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B2EF80-F923-423E-915D-C9031A5A6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6" y="-427307"/>
            <a:ext cx="9713742" cy="7285307"/>
          </a:xfrm>
          <a:prstGeom prst="rect">
            <a:avLst/>
          </a:prstGeom>
        </p:spPr>
      </p:pic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0794" y="4192172"/>
            <a:ext cx="3810529" cy="2302413"/>
          </a:xfrm>
          <a:solidFill>
            <a:schemeClr val="bg1">
              <a:alpha val="67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500" dirty="0">
                <a:latin typeface="Arial" charset="0"/>
                <a:ea typeface="ＭＳ Ｐゴシック" charset="0"/>
                <a:cs typeface="ＭＳ Ｐゴシック" charset="0"/>
              </a:rPr>
              <a:t>Global versus Local Illumination</a:t>
            </a:r>
            <a:endParaRPr lang="en-US" sz="3500" dirty="0"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n-US" sz="1800" dirty="0">
                <a:ea typeface="ＭＳ Ｐゴシック" charset="0"/>
                <a:cs typeface="ＭＳ Ｐゴシック" charset="0"/>
              </a:rPr>
              <a:t>For true photo-realism:</a:t>
            </a:r>
            <a:br>
              <a:rPr lang="en-US" sz="1800" dirty="0">
                <a:ea typeface="ＭＳ Ｐゴシック" charset="0"/>
                <a:cs typeface="ＭＳ Ｐゴシック" charset="0"/>
              </a:rPr>
            </a:br>
            <a:br>
              <a:rPr lang="en-US" sz="1800" dirty="0">
                <a:ea typeface="ＭＳ Ｐゴシック" charset="0"/>
                <a:cs typeface="ＭＳ Ｐゴシック" charset="0"/>
              </a:rPr>
            </a:br>
            <a:r>
              <a:rPr lang="en-US" sz="1800" dirty="0">
                <a:ea typeface="ＭＳ Ｐゴシック" charset="0"/>
                <a:cs typeface="ＭＳ Ｐゴシック" charset="0"/>
              </a:rPr>
              <a:t>We cannot compute color or shade of each object independently</a:t>
            </a:r>
          </a:p>
          <a:p>
            <a:pPr marL="0" indent="0">
              <a:buNone/>
            </a:pPr>
            <a:r>
              <a:rPr lang="en-US" sz="1800" dirty="0">
                <a:latin typeface="Arial" charset="0"/>
                <a:ea typeface="ＭＳ Ｐゴシック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130601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0" name="Rectangle 136">
            <a:extLst>
              <a:ext uri="{FF2B5EF4-FFF2-40B4-BE49-F238E27FC236}">
                <a16:creationId xmlns:a16="http://schemas.microsoft.com/office/drawing/2014/main" id="{2B1D4F77-A17C-43D7-B7FA-545148E4E9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>
              <a:lnSpc>
                <a:spcPct val="90000"/>
              </a:lnSpc>
              <a:spcAft>
                <a:spcPts val="600"/>
              </a:spcAft>
            </a:pPr>
            <a:fld id="{B1DF1431-A5DF-D047-A2A7-449C2E7918A5}" type="slidenum">
              <a:rPr lang="es-ES" sz="1900">
                <a:solidFill>
                  <a:srgbClr val="FFFFFF"/>
                </a:solidFill>
                <a:latin typeface="Arial" charset="0"/>
              </a:rPr>
              <a:pPr lvl="1"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s-ES" sz="19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0396C-14EE-4C0C-9068-B10472EC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11452"/>
          <a:stretch/>
        </p:blipFill>
        <p:spPr>
          <a:xfrm>
            <a:off x="-399857" y="-75017"/>
            <a:ext cx="12191980" cy="6857990"/>
          </a:xfrm>
          <a:prstGeom prst="rect">
            <a:avLst/>
          </a:prstGeom>
        </p:spPr>
      </p:pic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93" y="3052690"/>
            <a:ext cx="4474949" cy="2194560"/>
          </a:xfrm>
          <a:solidFill>
            <a:schemeClr val="bg1">
              <a:alpha val="72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ea typeface="ＭＳ Ｐゴシック" charset="0"/>
              </a:rPr>
              <a:t>Some objects are blocked from light</a:t>
            </a:r>
          </a:p>
          <a:p>
            <a:pPr marL="0" indent="0">
              <a:buNone/>
            </a:pPr>
            <a:r>
              <a:rPr lang="en-US" sz="1900" dirty="0">
                <a:ea typeface="ＭＳ Ｐゴシック" charset="0"/>
              </a:rPr>
              <a:t>Light can reflect from object to object</a:t>
            </a:r>
          </a:p>
          <a:p>
            <a:pPr marL="0" indent="0">
              <a:buNone/>
            </a:pPr>
            <a:r>
              <a:rPr lang="en-US" sz="1900" dirty="0">
                <a:ea typeface="ＭＳ Ｐゴシック" charset="0"/>
              </a:rPr>
              <a:t>Some objects might be translucent</a:t>
            </a:r>
          </a:p>
          <a:p>
            <a:pPr marL="0" indent="0">
              <a:buNone/>
            </a:pPr>
            <a:r>
              <a:rPr lang="en-US" sz="1500" dirty="0">
                <a:ea typeface="ＭＳ Ｐゴシック" charset="0"/>
              </a:rPr>
              <a:t>Can rasterization produce global lighting effects?</a:t>
            </a:r>
          </a:p>
          <a:p>
            <a:pPr marL="0" indent="0">
              <a:buNone/>
            </a:pPr>
            <a:r>
              <a:rPr lang="en-US" sz="1500" dirty="0">
                <a:ea typeface="ＭＳ Ｐゴシック" charset="0"/>
              </a:rPr>
              <a:t>Can ray tracing?</a:t>
            </a:r>
          </a:p>
          <a:p>
            <a:pPr marL="0" indent="0">
              <a:buNone/>
            </a:pPr>
            <a:r>
              <a:rPr lang="en-US" sz="1500" dirty="0">
                <a:ea typeface="ＭＳ Ｐゴシック" charset="0"/>
              </a:rPr>
              <a:t>The big advantage of rasterization is…?</a:t>
            </a:r>
          </a:p>
          <a:p>
            <a:endParaRPr lang="en-US" sz="15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79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C3ACC52C-C55F-9048-8BB5-C846D85C4BD7}" type="slidenum">
              <a:rPr lang="es-ES" sz="1000">
                <a:latin typeface="Arial" charset="0"/>
              </a:rPr>
              <a:pPr lvl="1"/>
              <a:t>19</a:t>
            </a:fld>
            <a:endParaRPr lang="es-ES" sz="1000">
              <a:latin typeface="Arial" charset="0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542559"/>
            <a:ext cx="8913813" cy="91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Rasterization Engines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91175" y="1583191"/>
            <a:ext cx="8998633" cy="4602072"/>
          </a:xfrm>
        </p:spPr>
        <p:txBody>
          <a:bodyPr>
            <a:normAutofit/>
          </a:bodyPr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Most low-level graphics libraries use a camera model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API typically requires you to specify</a:t>
            </a:r>
            <a:r>
              <a:rPr lang="en-US" sz="2000" dirty="0">
                <a:ea typeface="ＭＳ Ｐゴシック" charset="0"/>
              </a:rPr>
              <a:t> </a:t>
            </a:r>
          </a:p>
          <a:p>
            <a:pPr lvl="1"/>
            <a:r>
              <a:rPr lang="en-US" sz="2200" dirty="0">
                <a:ea typeface="ＭＳ Ｐゴシック" charset="0"/>
              </a:rPr>
              <a:t>Objects in the scene</a:t>
            </a:r>
          </a:p>
          <a:p>
            <a:pPr lvl="1"/>
            <a:r>
              <a:rPr lang="en-US" sz="2200" dirty="0">
                <a:ea typeface="ＭＳ Ｐゴシック" charset="0"/>
              </a:rPr>
              <a:t>Materials the objects are made of</a:t>
            </a:r>
          </a:p>
          <a:p>
            <a:pPr lvl="1"/>
            <a:r>
              <a:rPr lang="en-US" sz="2200" dirty="0">
                <a:ea typeface="ＭＳ Ｐゴシック" charset="0"/>
              </a:rPr>
              <a:t>Viewer (position, view direction, field of view,…)</a:t>
            </a:r>
          </a:p>
          <a:p>
            <a:pPr lvl="1"/>
            <a:r>
              <a:rPr lang="en-US" sz="2200" dirty="0">
                <a:ea typeface="ＭＳ Ｐゴシック" charset="0"/>
              </a:rPr>
              <a:t>Lights - what parameters do you think typically are used?</a:t>
            </a:r>
            <a:br>
              <a:rPr lang="en-US" sz="2200" dirty="0">
                <a:ea typeface="ＭＳ Ｐゴシック" charset="0"/>
              </a:rPr>
            </a:br>
            <a:endParaRPr lang="en-US" sz="2200" dirty="0">
              <a:ea typeface="ＭＳ Ｐゴシック" charset="0"/>
            </a:endParaRPr>
          </a:p>
          <a:p>
            <a:r>
              <a:rPr lang="en-US" sz="2400" dirty="0">
                <a:ea typeface="ＭＳ Ｐゴシック" charset="0"/>
              </a:rPr>
              <a:t>The engine (i.e. the library) will use pipeline-style processing</a:t>
            </a:r>
          </a:p>
          <a:p>
            <a:pPr lvl="1"/>
            <a:r>
              <a:rPr lang="en-US" sz="2000" dirty="0">
                <a:ea typeface="ＭＳ Ｐゴシック" charset="0"/>
              </a:rPr>
              <a:t>The input geometry flows through several processing stages</a:t>
            </a:r>
          </a:p>
          <a:p>
            <a:pPr marL="0" indent="0">
              <a:buNone/>
            </a:pPr>
            <a:r>
              <a:rPr lang="en-US" sz="1050" dirty="0">
                <a:latin typeface="Arial" charset="0"/>
                <a:ea typeface="ＭＳ Ｐゴシック" charset="0"/>
                <a:cs typeface="ＭＳ Ｐゴシック" charset="0"/>
              </a:rPr>
              <a:t>API = Application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1905289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C16BE-956C-46FE-9CD4-46997458D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EC1C2-C612-4985-8F11-D19B8839F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534" y="2209869"/>
            <a:ext cx="8643730" cy="2438262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br>
              <a:rPr lang="en-US" dirty="0"/>
            </a:br>
            <a:r>
              <a:rPr lang="en-US" b="1" dirty="0"/>
              <a:t>Rendering</a:t>
            </a:r>
            <a:r>
              <a:rPr lang="en-US" dirty="0"/>
              <a:t> or </a:t>
            </a:r>
            <a:r>
              <a:rPr lang="en-US" b="1" dirty="0"/>
              <a:t>image synthesis </a:t>
            </a:r>
            <a:r>
              <a:rPr lang="en-US" dirty="0"/>
              <a:t>is the automatic process of generating a photorealistic or non-photorealistic image from a 2D or 3D model (or models in what collectively could be called a scene file) by means of computer programs.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Wikipedia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8AC4C-0F54-4A53-B617-69F88A1EF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066" y="0"/>
            <a:ext cx="231258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F71DF5-0A22-47C1-B92B-6F2846DC562E}"/>
              </a:ext>
            </a:extLst>
          </p:cNvPr>
          <p:cNvSpPr txBox="1"/>
          <p:nvPr/>
        </p:nvSpPr>
        <p:spPr>
          <a:xfrm>
            <a:off x="1696278" y="5054048"/>
            <a:ext cx="762662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What is the same about each image at the right?</a:t>
            </a:r>
            <a:br>
              <a:rPr lang="en-US" dirty="0">
                <a:latin typeface="Comic Sans MS" panose="030F0702030302020204" pitchFamily="66" charset="0"/>
              </a:rPr>
            </a:b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What is different?</a:t>
            </a:r>
            <a:br>
              <a:rPr lang="en-US" dirty="0">
                <a:latin typeface="Comic Sans MS" panose="030F0702030302020204" pitchFamily="66" charset="0"/>
              </a:rPr>
            </a:b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What technology enables this change in modern real-time graphics?</a:t>
            </a:r>
          </a:p>
        </p:txBody>
      </p:sp>
    </p:spTree>
    <p:extLst>
      <p:ext uri="{BB962C8B-B14F-4D97-AF65-F5344CB8AC3E}">
        <p14:creationId xmlns:p14="http://schemas.microsoft.com/office/powerpoint/2010/main" val="794599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611259"/>
            <a:ext cx="8913813" cy="914400"/>
          </a:xfrm>
        </p:spPr>
        <p:txBody>
          <a:bodyPr/>
          <a:lstStyle/>
          <a:p>
            <a:r>
              <a:rPr lang="en-US" dirty="0"/>
              <a:t>Definitions: Pixel and  Raster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5169" y="1485513"/>
            <a:ext cx="9028144" cy="877887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i="1" dirty="0"/>
              <a:t>pixel</a:t>
            </a:r>
            <a:r>
              <a:rPr lang="en-US" sz="2000" dirty="0"/>
              <a:t> is the smallest controllable picture element in an image</a:t>
            </a:r>
          </a:p>
          <a:p>
            <a:r>
              <a:rPr lang="en-US" sz="2000" dirty="0"/>
              <a:t>A </a:t>
            </a:r>
            <a:r>
              <a:rPr lang="en-US" sz="2000" i="1" dirty="0"/>
              <a:t>raster </a:t>
            </a:r>
            <a:r>
              <a:rPr lang="en-US" sz="2000" dirty="0"/>
              <a:t>is a grid of pixel values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5169" y="2503076"/>
            <a:ext cx="6963091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 rectangular grid of color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(1.0, 0.0, 0.0), (0.0, 0.0, 1.0)</a:t>
            </a:r>
          </a:p>
          <a:p>
            <a:pPr marL="0" indent="0">
              <a:buNone/>
            </a:pPr>
            <a:r>
              <a:rPr lang="en-US" dirty="0"/>
              <a:t>(0.0, 0.0, 1.0), (1.0, 0.0, 0.0) 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676372040"/>
              </p:ext>
            </p:extLst>
          </p:nvPr>
        </p:nvGraphicFramePr>
        <p:xfrm>
          <a:off x="6164925" y="3039599"/>
          <a:ext cx="2300814" cy="1773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0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69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3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9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211E1D-3F00-4B6C-939D-6B38ECA5BBCA}"/>
              </a:ext>
            </a:extLst>
          </p:cNvPr>
          <p:cNvSpPr txBox="1"/>
          <p:nvPr/>
        </p:nvSpPr>
        <p:spPr>
          <a:xfrm>
            <a:off x="1585169" y="5350085"/>
            <a:ext cx="799513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RGB Color Representation  </a:t>
            </a:r>
            <a:br>
              <a:rPr lang="en-US" dirty="0"/>
            </a:br>
            <a:r>
              <a:rPr lang="en-US" dirty="0"/>
              <a:t>A color is a triple (R,G,B) representing a mix of red, green, and blue light. </a:t>
            </a:r>
            <a:br>
              <a:rPr lang="en-US" dirty="0"/>
            </a:br>
            <a:r>
              <a:rPr lang="en-US" dirty="0"/>
              <a:t>Each color channel has a value in [0, 1] indicating how much light is emitted.</a:t>
            </a:r>
          </a:p>
        </p:txBody>
      </p:sp>
    </p:spTree>
    <p:extLst>
      <p:ext uri="{BB962C8B-B14F-4D97-AF65-F5344CB8AC3E}">
        <p14:creationId xmlns:p14="http://schemas.microsoft.com/office/powerpoint/2010/main" val="1447473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511" y="516624"/>
            <a:ext cx="8913813" cy="914400"/>
          </a:xfrm>
        </p:spPr>
        <p:txBody>
          <a:bodyPr/>
          <a:lstStyle/>
          <a:p>
            <a:r>
              <a:rPr lang="en-US" dirty="0"/>
              <a:t>Rasterization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D08FE-21CA-447A-B5E0-10774CCDBD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011918" y="2500135"/>
            <a:ext cx="2065468" cy="2180216"/>
          </a:xfrm>
          <a:custGeom>
            <a:avLst/>
            <a:gdLst>
              <a:gd name="connsiteX0" fmla="*/ 0 w 2065468"/>
              <a:gd name="connsiteY0" fmla="*/ 1183341 h 1635162"/>
              <a:gd name="connsiteX1" fmla="*/ 957431 w 2065468"/>
              <a:gd name="connsiteY1" fmla="*/ 0 h 1635162"/>
              <a:gd name="connsiteX2" fmla="*/ 2065468 w 2065468"/>
              <a:gd name="connsiteY2" fmla="*/ 1635162 h 1635162"/>
              <a:gd name="connsiteX3" fmla="*/ 0 w 2065468"/>
              <a:gd name="connsiteY3" fmla="*/ 1183341 h 163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5468" h="1635162">
                <a:moveTo>
                  <a:pt x="0" y="1183341"/>
                </a:moveTo>
                <a:lnTo>
                  <a:pt x="957431" y="0"/>
                </a:lnTo>
                <a:lnTo>
                  <a:pt x="2065468" y="1635162"/>
                </a:lnTo>
                <a:lnTo>
                  <a:pt x="0" y="118334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46502" y="3854106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93884" y="3854106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441266" y="3854106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788648" y="3854106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36030" y="3854106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483412" y="3854106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830794" y="3854106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746502" y="4306131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93884" y="4306131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441266" y="4306131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88648" y="4306131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136030" y="4306131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483412" y="4306131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830794" y="4306131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746502" y="3387044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093884" y="3387044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441266" y="3387044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788648" y="3387044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136030" y="3387044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483412" y="3387044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830794" y="3387044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746502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093884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441266" y="2919983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788648" y="2919983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136030" y="2919983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483412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830794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746502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093884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441266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788648" y="2452922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136030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483412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830794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746502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093884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441266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788648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136030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8483412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8830794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746502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093884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7441266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788648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36030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8483412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8830794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399678" y="3854106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399678" y="4306131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399678" y="3387044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399678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399678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399678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399678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9177618" y="3854106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9177618" y="4306131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9177618" y="3387044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9177618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177618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177618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9177618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7005022" y="2515376"/>
            <a:ext cx="2065468" cy="2180216"/>
          </a:xfrm>
          <a:custGeom>
            <a:avLst/>
            <a:gdLst>
              <a:gd name="connsiteX0" fmla="*/ 0 w 2065468"/>
              <a:gd name="connsiteY0" fmla="*/ 1183341 h 1635162"/>
              <a:gd name="connsiteX1" fmla="*/ 957431 w 2065468"/>
              <a:gd name="connsiteY1" fmla="*/ 0 h 1635162"/>
              <a:gd name="connsiteX2" fmla="*/ 2065468 w 2065468"/>
              <a:gd name="connsiteY2" fmla="*/ 1635162 h 1635162"/>
              <a:gd name="connsiteX3" fmla="*/ 0 w 2065468"/>
              <a:gd name="connsiteY3" fmla="*/ 1183341 h 163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5468" h="1635162">
                <a:moveTo>
                  <a:pt x="0" y="1183341"/>
                </a:moveTo>
                <a:lnTo>
                  <a:pt x="957431" y="0"/>
                </a:lnTo>
                <a:lnTo>
                  <a:pt x="2065468" y="1635162"/>
                </a:lnTo>
                <a:lnTo>
                  <a:pt x="0" y="1183341"/>
                </a:ln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845038" y="2363971"/>
            <a:ext cx="2286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897618" y="3935235"/>
            <a:ext cx="2286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955914" y="4543192"/>
            <a:ext cx="2286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2494148" y="2571287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Vertices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568367" y="1410700"/>
            <a:ext cx="790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Pixels</a:t>
            </a:r>
          </a:p>
        </p:txBody>
      </p:sp>
      <p:sp>
        <p:nvSpPr>
          <p:cNvPr id="92" name="TextBox 91"/>
          <p:cNvSpPr txBox="1"/>
          <p:nvPr/>
        </p:nvSpPr>
        <p:spPr>
          <a:xfrm rot="717781">
            <a:off x="3430706" y="4345713"/>
            <a:ext cx="79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Edges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285590" y="5296922"/>
            <a:ext cx="1016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Aliasing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441568" y="1399183"/>
            <a:ext cx="1248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Primitives</a:t>
            </a:r>
          </a:p>
        </p:txBody>
      </p:sp>
      <p:sp>
        <p:nvSpPr>
          <p:cNvPr id="96" name="Freeform 95"/>
          <p:cNvSpPr/>
          <p:nvPr/>
        </p:nvSpPr>
        <p:spPr>
          <a:xfrm>
            <a:off x="3033434" y="2408159"/>
            <a:ext cx="742278" cy="192381"/>
          </a:xfrm>
          <a:custGeom>
            <a:avLst/>
            <a:gdLst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742278"/>
              <a:gd name="connsiteY0" fmla="*/ 108072 h 108072"/>
              <a:gd name="connsiteX1" fmla="*/ 742278 w 742278"/>
              <a:gd name="connsiteY1" fmla="*/ 11254 h 108072"/>
              <a:gd name="connsiteX0" fmla="*/ 0 w 742278"/>
              <a:gd name="connsiteY0" fmla="*/ 174728 h 174728"/>
              <a:gd name="connsiteX1" fmla="*/ 742278 w 742278"/>
              <a:gd name="connsiteY1" fmla="*/ 77910 h 174728"/>
              <a:gd name="connsiteX0" fmla="*/ 0 w 742278"/>
              <a:gd name="connsiteY0" fmla="*/ 117707 h 117707"/>
              <a:gd name="connsiteX1" fmla="*/ 742278 w 742278"/>
              <a:gd name="connsiteY1" fmla="*/ 20889 h 117707"/>
              <a:gd name="connsiteX0" fmla="*/ 0 w 742278"/>
              <a:gd name="connsiteY0" fmla="*/ 144286 h 144286"/>
              <a:gd name="connsiteX1" fmla="*/ 742278 w 742278"/>
              <a:gd name="connsiteY1" fmla="*/ 47468 h 14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278" h="144286">
                <a:moveTo>
                  <a:pt x="0" y="144286"/>
                </a:moveTo>
                <a:cubicBezTo>
                  <a:pt x="128195" y="-73556"/>
                  <a:pt x="417756" y="9816"/>
                  <a:pt x="742278" y="4746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2636777" y="3047582"/>
            <a:ext cx="194052" cy="1018391"/>
          </a:xfrm>
          <a:custGeom>
            <a:avLst/>
            <a:gdLst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742278"/>
              <a:gd name="connsiteY0" fmla="*/ 108072 h 108072"/>
              <a:gd name="connsiteX1" fmla="*/ 742278 w 742278"/>
              <a:gd name="connsiteY1" fmla="*/ 11254 h 108072"/>
              <a:gd name="connsiteX0" fmla="*/ 0 w 742278"/>
              <a:gd name="connsiteY0" fmla="*/ 174728 h 174728"/>
              <a:gd name="connsiteX1" fmla="*/ 742278 w 742278"/>
              <a:gd name="connsiteY1" fmla="*/ 77910 h 174728"/>
              <a:gd name="connsiteX0" fmla="*/ 0 w 742278"/>
              <a:gd name="connsiteY0" fmla="*/ 117707 h 117707"/>
              <a:gd name="connsiteX1" fmla="*/ 742278 w 742278"/>
              <a:gd name="connsiteY1" fmla="*/ 20889 h 117707"/>
              <a:gd name="connsiteX0" fmla="*/ 0 w 742278"/>
              <a:gd name="connsiteY0" fmla="*/ 144286 h 144286"/>
              <a:gd name="connsiteX1" fmla="*/ 742278 w 742278"/>
              <a:gd name="connsiteY1" fmla="*/ 47468 h 144286"/>
              <a:gd name="connsiteX0" fmla="*/ 0 w 989704"/>
              <a:gd name="connsiteY0" fmla="*/ 209953 h 209953"/>
              <a:gd name="connsiteX1" fmla="*/ 989704 w 989704"/>
              <a:gd name="connsiteY1" fmla="*/ 16316 h 209953"/>
              <a:gd name="connsiteX0" fmla="*/ 20861 w 1010565"/>
              <a:gd name="connsiteY0" fmla="*/ 195529 h 291491"/>
              <a:gd name="connsiteX1" fmla="*/ 1010565 w 1010565"/>
              <a:gd name="connsiteY1" fmla="*/ 1892 h 291491"/>
              <a:gd name="connsiteX0" fmla="*/ 18753 w 1116034"/>
              <a:gd name="connsiteY0" fmla="*/ 281338 h 367400"/>
              <a:gd name="connsiteX1" fmla="*/ 1116034 w 1116034"/>
              <a:gd name="connsiteY1" fmla="*/ 1640 h 367400"/>
              <a:gd name="connsiteX0" fmla="*/ 194052 w 194052"/>
              <a:gd name="connsiteY0" fmla="*/ 0 h 763793"/>
              <a:gd name="connsiteX1" fmla="*/ 183295 w 194052"/>
              <a:gd name="connsiteY1" fmla="*/ 763793 h 76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052" h="763793">
                <a:moveTo>
                  <a:pt x="194052" y="0"/>
                </a:moveTo>
                <a:cubicBezTo>
                  <a:pt x="31791" y="309283"/>
                  <a:pt x="-141227" y="726141"/>
                  <a:pt x="183295" y="76379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 97"/>
          <p:cNvSpPr/>
          <p:nvPr/>
        </p:nvSpPr>
        <p:spPr>
          <a:xfrm rot="17100000">
            <a:off x="6941847" y="4850113"/>
            <a:ext cx="999385" cy="321953"/>
          </a:xfrm>
          <a:custGeom>
            <a:avLst/>
            <a:gdLst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742278"/>
              <a:gd name="connsiteY0" fmla="*/ 108072 h 108072"/>
              <a:gd name="connsiteX1" fmla="*/ 742278 w 742278"/>
              <a:gd name="connsiteY1" fmla="*/ 11254 h 108072"/>
              <a:gd name="connsiteX0" fmla="*/ 0 w 742278"/>
              <a:gd name="connsiteY0" fmla="*/ 174728 h 174728"/>
              <a:gd name="connsiteX1" fmla="*/ 742278 w 742278"/>
              <a:gd name="connsiteY1" fmla="*/ 77910 h 174728"/>
              <a:gd name="connsiteX0" fmla="*/ 0 w 742278"/>
              <a:gd name="connsiteY0" fmla="*/ 117707 h 117707"/>
              <a:gd name="connsiteX1" fmla="*/ 742278 w 742278"/>
              <a:gd name="connsiteY1" fmla="*/ 20889 h 117707"/>
              <a:gd name="connsiteX0" fmla="*/ 0 w 742278"/>
              <a:gd name="connsiteY0" fmla="*/ 144286 h 144286"/>
              <a:gd name="connsiteX1" fmla="*/ 742278 w 742278"/>
              <a:gd name="connsiteY1" fmla="*/ 47468 h 144286"/>
              <a:gd name="connsiteX0" fmla="*/ 0 w 749539"/>
              <a:gd name="connsiteY0" fmla="*/ 69580 h 249244"/>
              <a:gd name="connsiteX1" fmla="*/ 749539 w 749539"/>
              <a:gd name="connsiteY1" fmla="*/ 249244 h 249244"/>
              <a:gd name="connsiteX0" fmla="*/ 0 w 749539"/>
              <a:gd name="connsiteY0" fmla="*/ 142289 h 321953"/>
              <a:gd name="connsiteX1" fmla="*/ 749539 w 749539"/>
              <a:gd name="connsiteY1" fmla="*/ 321953 h 32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9539" h="321953">
                <a:moveTo>
                  <a:pt x="0" y="142289"/>
                </a:moveTo>
                <a:cubicBezTo>
                  <a:pt x="128195" y="-75553"/>
                  <a:pt x="643576" y="-63828"/>
                  <a:pt x="749539" y="32195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621167" y="5098778"/>
            <a:ext cx="2549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a raster image from a vector description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7CA64ED-BC9E-4D74-B93F-83806C031920}"/>
              </a:ext>
            </a:extLst>
          </p:cNvPr>
          <p:cNvSpPr txBox="1"/>
          <p:nvPr/>
        </p:nvSpPr>
        <p:spPr>
          <a:xfrm>
            <a:off x="2678023" y="5833472"/>
            <a:ext cx="766173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Vector Graphics Representation  </a:t>
            </a:r>
            <a:br>
              <a:rPr lang="en-US" dirty="0"/>
            </a:br>
            <a:r>
              <a:rPr lang="en-US" dirty="0"/>
              <a:t>Is a purely mathematical representation of shape. For example, a line is y=</a:t>
            </a:r>
            <a:r>
              <a:rPr lang="en-US" dirty="0" err="1"/>
              <a:t>mx+b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Typically, </a:t>
            </a:r>
            <a:r>
              <a:rPr lang="en-US" b="1" i="1" dirty="0"/>
              <a:t>vector graphics </a:t>
            </a:r>
            <a:r>
              <a:rPr lang="en-US" dirty="0"/>
              <a:t>refers to 2D shapes, but the idea applies to 3D as well. </a:t>
            </a:r>
          </a:p>
        </p:txBody>
      </p:sp>
    </p:spTree>
    <p:extLst>
      <p:ext uri="{BB962C8B-B14F-4D97-AF65-F5344CB8AC3E}">
        <p14:creationId xmlns:p14="http://schemas.microsoft.com/office/powerpoint/2010/main" val="358215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 bwMode="auto">
          <a:xfrm>
            <a:off x="4425388" y="3015593"/>
            <a:ext cx="1371600" cy="18288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Right" fov="5400000">
              <a:rot lat="0" lon="17400000" rev="0"/>
            </a:camera>
            <a:lightRig rig="threePt" dir="t"/>
          </a:scene3d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Graphics Pipeline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854921" y="1505948"/>
            <a:ext cx="4040188" cy="11880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Vertex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Processing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546797" y="1538718"/>
            <a:ext cx="4041775" cy="11880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Fragment</a:t>
            </a:r>
            <a:br>
              <a:rPr lang="en-US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Processing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6052573" y="2842239"/>
            <a:ext cx="1371600" cy="2064191"/>
            <a:chOff x="3811588" y="2100404"/>
            <a:chExt cx="1371600" cy="1548143"/>
          </a:xfrm>
        </p:grpSpPr>
        <p:sp>
          <p:nvSpPr>
            <p:cNvPr id="75" name="Freeform 74"/>
            <p:cNvSpPr/>
            <p:nvPr/>
          </p:nvSpPr>
          <p:spPr>
            <a:xfrm>
              <a:off x="4218915" y="2100404"/>
              <a:ext cx="479834" cy="1548143"/>
            </a:xfrm>
            <a:custGeom>
              <a:avLst/>
              <a:gdLst>
                <a:gd name="connsiteX0" fmla="*/ 0 w 479834"/>
                <a:gd name="connsiteY0" fmla="*/ 0 h 1548143"/>
                <a:gd name="connsiteX1" fmla="*/ 479834 w 479834"/>
                <a:gd name="connsiteY1" fmla="*/ 153909 h 1548143"/>
                <a:gd name="connsiteX2" fmla="*/ 470780 w 479834"/>
                <a:gd name="connsiteY2" fmla="*/ 1412341 h 1548143"/>
                <a:gd name="connsiteX3" fmla="*/ 9053 w 479834"/>
                <a:gd name="connsiteY3" fmla="*/ 1548143 h 1548143"/>
                <a:gd name="connsiteX4" fmla="*/ 0 w 479834"/>
                <a:gd name="connsiteY4" fmla="*/ 0 h 154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834" h="1548143">
                  <a:moveTo>
                    <a:pt x="0" y="0"/>
                  </a:moveTo>
                  <a:lnTo>
                    <a:pt x="479834" y="153909"/>
                  </a:lnTo>
                  <a:lnTo>
                    <a:pt x="470780" y="1412341"/>
                  </a:lnTo>
                  <a:lnTo>
                    <a:pt x="9053" y="1548143"/>
                  </a:lnTo>
                  <a:cubicBezTo>
                    <a:pt x="6035" y="1044167"/>
                    <a:pt x="3018" y="54019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487" y="2339746"/>
              <a:ext cx="361712" cy="1160253"/>
            </a:xfrm>
            <a:prstGeom prst="rect">
              <a:avLst/>
            </a:prstGeom>
          </p:spPr>
        </p:pic>
        <p:grpSp>
          <p:nvGrpSpPr>
            <p:cNvPr id="17" name="Group 57"/>
            <p:cNvGrpSpPr/>
            <p:nvPr/>
          </p:nvGrpSpPr>
          <p:grpSpPr>
            <a:xfrm>
              <a:off x="3811588" y="2190750"/>
              <a:ext cx="1371600" cy="1383511"/>
              <a:chOff x="6400800" y="4336254"/>
              <a:chExt cx="914400" cy="922340"/>
            </a:xfrm>
            <a:noFill/>
            <a:scene3d>
              <a:camera prst="perspectiveRight" fov="5400000">
                <a:rot lat="0" lon="17400000" rev="0"/>
              </a:camera>
              <a:lightRig rig="threePt" dir="t"/>
            </a:scene3d>
          </p:grpSpPr>
          <p:sp>
            <p:nvSpPr>
              <p:cNvPr id="18" name="Rectangle 17"/>
              <p:cNvSpPr/>
              <p:nvPr/>
            </p:nvSpPr>
            <p:spPr bwMode="auto">
              <a:xfrm>
                <a:off x="6400800" y="4343400"/>
                <a:ext cx="914400" cy="9144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endParaRPr lang="en-US">
                  <a:latin typeface="Times New Roman" pitchFamily="18" charset="0"/>
                </a:endParaRPr>
              </a:p>
            </p:txBody>
          </p:sp>
          <p:cxnSp>
            <p:nvCxnSpPr>
              <p:cNvPr id="19" name="Straight Connector 18"/>
              <p:cNvCxnSpPr/>
              <p:nvPr/>
            </p:nvCxnSpPr>
            <p:spPr bwMode="auto">
              <a:xfrm rot="5400000" flipH="1" flipV="1">
                <a:off x="6019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/>
              <p:cNvCxnSpPr/>
              <p:nvPr/>
            </p:nvCxnSpPr>
            <p:spPr bwMode="auto">
              <a:xfrm rot="5400000" flipH="1" flipV="1">
                <a:off x="6096794" y="479980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 rot="5400000" flipH="1" flipV="1">
                <a:off x="6173788" y="479901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/>
              <p:cNvCxnSpPr/>
              <p:nvPr/>
            </p:nvCxnSpPr>
            <p:spPr bwMode="auto">
              <a:xfrm rot="5400000" flipH="1" flipV="1">
                <a:off x="6250782" y="479821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 rot="5400000" flipH="1" flipV="1">
                <a:off x="6327776" y="479742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rot="5400000" flipH="1" flipV="1">
                <a:off x="6404770" y="479663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rot="5400000" flipH="1" flipV="1">
                <a:off x="6481764" y="479583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rot="5400000" flipH="1" flipV="1">
                <a:off x="6558758" y="479504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rot="5400000" flipH="1" flipV="1">
                <a:off x="6635752" y="479424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rot="5400000" flipH="1" flipV="1">
                <a:off x="6712746" y="479345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rot="5400000" flipH="1" flipV="1">
                <a:off x="6789740" y="479266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>
                <a:off x="6400800" y="4419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6400800" y="4495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6400800" y="4572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6400800" y="4648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>
                <a:off x="6400800" y="4724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>
                <a:off x="6400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>
                <a:off x="6400800" y="4876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>
                <a:off x="6400800" y="4953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>
                <a:off x="6400800" y="5029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>
                <a:off x="6400800" y="5105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>
                <a:off x="6400800" y="5181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pic>
        <p:nvPicPr>
          <p:cNvPr id="41" name="Picture 2" descr="http://www.cs.rpi.edu/~cutler/classes/advancedgraphics/F05/assignments/assignment2/bunny_badsimp_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82344" y="2693986"/>
            <a:ext cx="1652786" cy="231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 Placeholder 2"/>
          <p:cNvSpPr txBox="1">
            <a:spLocks/>
          </p:cNvSpPr>
          <p:nvPr/>
        </p:nvSpPr>
        <p:spPr>
          <a:xfrm>
            <a:off x="3725193" y="1512300"/>
            <a:ext cx="4040188" cy="1188037"/>
          </a:xfrm>
          <a:prstGeom prst="rect">
            <a:avLst/>
          </a:prstGeom>
        </p:spPr>
        <p:txBody>
          <a:bodyPr vert="horz" lIns="75593" tIns="37797" rIns="75593" bIns="37797" rtlCol="0" anchor="ctr" anchorCtr="0">
            <a:normAutofit/>
          </a:bodyPr>
          <a:lstStyle>
            <a:lvl1pPr marL="283475" indent="-283475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4197" indent="-236230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Rasterization</a:t>
            </a:r>
          </a:p>
        </p:txBody>
      </p:sp>
      <p:pic>
        <p:nvPicPr>
          <p:cNvPr id="44" name="Picture 2" descr="http://www.cs.rpi.edu/~cutler/classes/advancedgraphics/F05/assignments/assignment2/bunny_badsimp_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2542" y="3064599"/>
            <a:ext cx="4000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268" y="2693985"/>
            <a:ext cx="1755484" cy="2478331"/>
          </a:xfrm>
          <a:prstGeom prst="rect">
            <a:avLst/>
          </a:prstGeom>
        </p:spPr>
      </p:pic>
      <p:sp>
        <p:nvSpPr>
          <p:cNvPr id="77" name="Right Arrow 76"/>
          <p:cNvSpPr/>
          <p:nvPr/>
        </p:nvSpPr>
        <p:spPr>
          <a:xfrm>
            <a:off x="3633619" y="3281793"/>
            <a:ext cx="990600" cy="1219201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>
            <a:off x="5379068" y="3280204"/>
            <a:ext cx="990600" cy="121920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>
            <a:off x="7124517" y="3278614"/>
            <a:ext cx="990600" cy="121920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4A9C15-4E50-4DEF-9FAC-2ADD606AA5AC}"/>
              </a:ext>
            </a:extLst>
          </p:cNvPr>
          <p:cNvSpPr txBox="1"/>
          <p:nvPr/>
        </p:nvSpPr>
        <p:spPr>
          <a:xfrm>
            <a:off x="2113855" y="5219097"/>
            <a:ext cx="7877435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Fragments  </a:t>
            </a:r>
            <a:br>
              <a:rPr lang="en-US" dirty="0"/>
            </a:br>
            <a:r>
              <a:rPr lang="en-US" dirty="0"/>
              <a:t>Are like pixels…but they aren’t necessarily the finalized pixels you see in an image.</a:t>
            </a:r>
          </a:p>
          <a:p>
            <a:r>
              <a:rPr lang="en-US" dirty="0"/>
              <a:t>Each fragment has a 2D location in a raster and a color.</a:t>
            </a:r>
            <a:br>
              <a:rPr lang="en-US" dirty="0"/>
            </a:br>
            <a:r>
              <a:rPr lang="en-US" dirty="0"/>
              <a:t>Final pixel value is typically found by applying </a:t>
            </a:r>
            <a:r>
              <a:rPr lang="en-US" i="1" dirty="0"/>
              <a:t>hidden surface removal </a:t>
            </a:r>
            <a:r>
              <a:rPr lang="en-US" dirty="0"/>
              <a:t>and possibly </a:t>
            </a:r>
            <a:r>
              <a:rPr lang="en-US" i="1" dirty="0"/>
              <a:t>compositing</a:t>
            </a:r>
            <a:r>
              <a:rPr lang="en-US" dirty="0"/>
              <a:t> to a set of fragments. </a:t>
            </a:r>
          </a:p>
        </p:txBody>
      </p:sp>
    </p:spTree>
    <p:extLst>
      <p:ext uri="{BB962C8B-B14F-4D97-AF65-F5344CB8AC3E}">
        <p14:creationId xmlns:p14="http://schemas.microsoft.com/office/powerpoint/2010/main" val="29792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42563"/>
            <a:ext cx="8913813" cy="914400"/>
          </a:xfrm>
        </p:spPr>
        <p:txBody>
          <a:bodyPr/>
          <a:lstStyle/>
          <a:p>
            <a:r>
              <a:rPr lang="en-US" dirty="0"/>
              <a:t>Rasterization is 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5878" y="1156963"/>
            <a:ext cx="3845168" cy="489422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for objects in the scene usually in the form of polygonal meshes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Most of the work to render an image is done on the Graphics Processing Unit (GPU)</a:t>
            </a:r>
            <a:br>
              <a:rPr lang="en-US" dirty="0"/>
            </a:br>
            <a:endParaRPr lang="en-US" dirty="0"/>
          </a:p>
          <a:p>
            <a:r>
              <a:rPr lang="en-US" dirty="0"/>
              <a:t>GPU code will have at least two parts</a:t>
            </a:r>
          </a:p>
          <a:p>
            <a:pPr lvl="1"/>
            <a:r>
              <a:rPr lang="en-US" b="1" dirty="0"/>
              <a:t>Vertex </a:t>
            </a:r>
            <a:r>
              <a:rPr lang="en-US" b="1" dirty="0" err="1"/>
              <a:t>Shader</a:t>
            </a:r>
            <a:endParaRPr lang="en-US" b="1" dirty="0"/>
          </a:p>
          <a:p>
            <a:pPr lvl="1"/>
            <a:r>
              <a:rPr lang="en-US" b="1" dirty="0"/>
              <a:t>Fragment </a:t>
            </a:r>
            <a:r>
              <a:rPr lang="en-US" b="1" dirty="0" err="1"/>
              <a:t>Shader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456" y="1237957"/>
            <a:ext cx="7619616" cy="459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61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DF4AAACC-B424-3D41-9045-F1471ABA0815}" type="slidenum">
              <a:rPr lang="es-ES" sz="1000">
                <a:latin typeface="Arial" charset="0"/>
              </a:rPr>
              <a:pPr lvl="1"/>
              <a:t>24</a:t>
            </a:fld>
            <a:endParaRPr lang="es-ES" sz="1000">
              <a:latin typeface="Arial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Vertex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Shader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36543"/>
            <a:ext cx="11296357" cy="4122134"/>
          </a:xfrm>
        </p:spPr>
        <p:txBody>
          <a:bodyPr>
            <a:normAutofit/>
          </a:bodyPr>
          <a:lstStyle/>
          <a:p>
            <a:r>
              <a:rPr lang="en-US" sz="2200" dirty="0">
                <a:ea typeface="ＭＳ Ｐゴシック" charset="0"/>
                <a:cs typeface="ＭＳ Ｐゴシック" charset="0"/>
              </a:rPr>
              <a:t>Program that runs on the GPU</a:t>
            </a:r>
          </a:p>
          <a:p>
            <a:r>
              <a:rPr lang="en-US" sz="2200" dirty="0">
                <a:ea typeface="ＭＳ Ｐゴシック" charset="0"/>
                <a:cs typeface="ＭＳ Ｐゴシック" charset="0"/>
              </a:rPr>
              <a:t>Typically transforms vertex locations from one coordinate system to another</a:t>
            </a:r>
          </a:p>
          <a:p>
            <a:pPr lvl="1"/>
            <a:r>
              <a:rPr lang="en-US" sz="2000" dirty="0">
                <a:ea typeface="ＭＳ Ｐゴシック" charset="0"/>
                <a:cs typeface="ＭＳ Ｐゴシック" charset="0"/>
              </a:rPr>
              <a:t>Transformations can be useful for placing objects in your scene</a:t>
            </a:r>
          </a:p>
          <a:p>
            <a:pPr lvl="1"/>
            <a:r>
              <a:rPr lang="en-US" sz="2000" dirty="0">
                <a:ea typeface="ＭＳ Ｐゴシック" charset="0"/>
              </a:rPr>
              <a:t>Also, some operations on the geometry are easier when done in specific coordinate system</a:t>
            </a:r>
            <a:br>
              <a:rPr lang="en-US" sz="2000" dirty="0">
                <a:ea typeface="ＭＳ Ｐゴシック" charset="0"/>
              </a:rPr>
            </a:br>
            <a:endParaRPr lang="en-US" sz="2200" dirty="0">
              <a:ea typeface="ＭＳ Ｐゴシック" charset="0"/>
            </a:endParaRPr>
          </a:p>
          <a:p>
            <a:r>
              <a:rPr lang="en-US" sz="2200" dirty="0">
                <a:ea typeface="ＭＳ Ｐゴシック" charset="0"/>
                <a:cs typeface="ＭＳ Ｐゴシック" charset="0"/>
              </a:rPr>
              <a:t>Change of coordinates usually equivalent to a matrix transformation </a:t>
            </a:r>
            <a:br>
              <a:rPr lang="en-US" sz="2200" dirty="0">
                <a:ea typeface="ＭＳ Ｐゴシック" charset="0"/>
                <a:cs typeface="ＭＳ Ｐゴシック" charset="0"/>
              </a:rPr>
            </a:br>
            <a:endParaRPr lang="en-US" sz="2200" dirty="0">
              <a:ea typeface="ＭＳ Ｐゴシック" charset="0"/>
              <a:cs typeface="ＭＳ Ｐゴシック" charset="0"/>
            </a:endParaRPr>
          </a:p>
          <a:p>
            <a:r>
              <a:rPr lang="en-US" sz="2200" dirty="0">
                <a:ea typeface="ＭＳ Ｐゴシック" charset="0"/>
                <a:cs typeface="ＭＳ Ｐゴシック" charset="0"/>
              </a:rPr>
              <a:t>Vertex shader can also computes vertex colors</a:t>
            </a:r>
          </a:p>
        </p:txBody>
      </p:sp>
    </p:spTree>
    <p:extLst>
      <p:ext uri="{BB962C8B-B14F-4D97-AF65-F5344CB8AC3E}">
        <p14:creationId xmlns:p14="http://schemas.microsoft.com/office/powerpoint/2010/main" val="67514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308296" y="214480"/>
            <a:ext cx="8913813" cy="91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Changing Coordinate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85" y="1313069"/>
            <a:ext cx="7115530" cy="38850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63700D-C0B5-4388-A98B-5EEA61039E36}"/>
              </a:ext>
            </a:extLst>
          </p:cNvPr>
          <p:cNvSpPr txBox="1"/>
          <p:nvPr/>
        </p:nvSpPr>
        <p:spPr>
          <a:xfrm>
            <a:off x="7990448" y="1313069"/>
            <a:ext cx="302455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Transformation:</a:t>
            </a:r>
            <a:br>
              <a:rPr lang="en-US" b="1" dirty="0"/>
            </a:br>
            <a:r>
              <a:rPr lang="en-US" dirty="0"/>
              <a:t>Move a model from a local coordinate system to a position in the “world”</a:t>
            </a:r>
          </a:p>
          <a:p>
            <a:endParaRPr lang="en-US" dirty="0"/>
          </a:p>
          <a:p>
            <a:r>
              <a:rPr lang="en-US" b="1" dirty="0"/>
              <a:t>View Transformation:</a:t>
            </a:r>
          </a:p>
          <a:p>
            <a:r>
              <a:rPr lang="en-US" dirty="0"/>
              <a:t>Keeping camera fixed, move all the objects in the world so that they are seen as if from a specific viewpoint</a:t>
            </a:r>
          </a:p>
          <a:p>
            <a:endParaRPr lang="en-US" dirty="0"/>
          </a:p>
          <a:p>
            <a:r>
              <a:rPr lang="en-US" b="1" dirty="0"/>
              <a:t>Projection Transformation:</a:t>
            </a:r>
            <a:br>
              <a:rPr lang="en-US" b="1" dirty="0"/>
            </a:br>
            <a:r>
              <a:rPr lang="en-US" dirty="0"/>
              <a:t>Change coordinates so that a 3D to 2D projection of the geometry is done correctly</a:t>
            </a:r>
          </a:p>
          <a:p>
            <a:endParaRPr lang="en-US" dirty="0"/>
          </a:p>
          <a:p>
            <a:r>
              <a:rPr lang="en-US" b="1" dirty="0"/>
              <a:t>Viewport Transformation:</a:t>
            </a:r>
            <a:br>
              <a:rPr lang="en-US" dirty="0"/>
            </a:br>
            <a:r>
              <a:rPr lang="en-US" dirty="0"/>
              <a:t>Change from 2D coordinates in [-1,1] to pixel coordinates </a:t>
            </a:r>
          </a:p>
        </p:txBody>
      </p:sp>
    </p:spTree>
    <p:extLst>
      <p:ext uri="{BB962C8B-B14F-4D97-AF65-F5344CB8AC3E}">
        <p14:creationId xmlns:p14="http://schemas.microsoft.com/office/powerpoint/2010/main" val="3304543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Pipeline Step: Primitive Assembly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652" y="1519311"/>
            <a:ext cx="5514536" cy="5026855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Vertices must be collected into geometric objects before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clipping</a:t>
            </a:r>
            <a:r>
              <a:rPr lang="en-US" dirty="0">
                <a:ea typeface="ＭＳ Ｐゴシック" charset="0"/>
                <a:cs typeface="ＭＳ Ｐゴシック" charset="0"/>
              </a:rPr>
              <a:t> and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rasterization</a:t>
            </a:r>
            <a:r>
              <a:rPr lang="en-US" dirty="0">
                <a:ea typeface="ＭＳ Ｐゴシック" charset="0"/>
                <a:cs typeface="ＭＳ Ｐゴシック" charset="0"/>
              </a:rPr>
              <a:t> can take place</a:t>
            </a:r>
          </a:p>
          <a:p>
            <a:pPr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ea typeface="ＭＳ Ｐゴシック" charset="0"/>
              </a:rPr>
              <a:t>For </a:t>
            </a:r>
            <a:r>
              <a:rPr lang="en-US" dirty="0" err="1">
                <a:ea typeface="ＭＳ Ｐゴシック" charset="0"/>
              </a:rPr>
              <a:t>WebGL</a:t>
            </a:r>
            <a:r>
              <a:rPr lang="en-US" dirty="0">
                <a:ea typeface="ＭＳ Ｐゴシック" charset="0"/>
              </a:rPr>
              <a:t>: </a:t>
            </a:r>
            <a:br>
              <a:rPr lang="en-US" dirty="0">
                <a:ea typeface="ＭＳ Ｐゴシック" charset="0"/>
              </a:rPr>
            </a:br>
            <a:r>
              <a:rPr lang="en-US" dirty="0">
                <a:ea typeface="ＭＳ Ｐゴシック" charset="0"/>
              </a:rPr>
              <a:t>Points, Line Segments, Polygons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pPr lvl="1"/>
            <a:r>
              <a:rPr lang="en-US" dirty="0">
                <a:ea typeface="ＭＳ Ｐゴシック" charset="0"/>
              </a:rPr>
              <a:t>Other APIs sometimes support more complex geometry (e.g. curves)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991" t="9812" r="38304" b="11067"/>
          <a:stretch/>
        </p:blipFill>
        <p:spPr>
          <a:xfrm>
            <a:off x="6149719" y="1381649"/>
            <a:ext cx="372400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59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Pipeline Step: Clipping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90"/>
            <a:ext cx="10148668" cy="4575640"/>
          </a:xfrm>
        </p:spPr>
        <p:txBody>
          <a:bodyPr>
            <a:normAutofit/>
          </a:bodyPr>
          <a:lstStyle/>
          <a:p>
            <a:r>
              <a:rPr lang="en-US" sz="2000" dirty="0">
                <a:ea typeface="ＭＳ Ｐゴシック" charset="0"/>
                <a:cs typeface="ＭＳ Ｐゴシック" charset="0"/>
              </a:rPr>
              <a:t>Our virtual camera can only see part of the world </a:t>
            </a:r>
          </a:p>
          <a:p>
            <a:r>
              <a:rPr lang="en-US" sz="2000" dirty="0">
                <a:ea typeface="ＭＳ Ｐゴシック" charset="0"/>
              </a:rPr>
              <a:t>Objects not within this volume are said to be </a:t>
            </a:r>
            <a:r>
              <a:rPr lang="en-US" sz="2000" i="1" dirty="0">
                <a:ea typeface="ＭＳ Ｐゴシック" charset="0"/>
              </a:rPr>
              <a:t>clipped</a:t>
            </a:r>
            <a:r>
              <a:rPr lang="en-US" sz="2000" dirty="0">
                <a:ea typeface="ＭＳ Ｐゴシック" charset="0"/>
              </a:rPr>
              <a:t> out of the scene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DE5E54-32FE-4C56-89DE-DC4003A13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472" y="3094306"/>
            <a:ext cx="4943584" cy="33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50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EA7B3298-9896-F940-A69B-F139DB56D710}" type="slidenum">
              <a:rPr lang="es-ES" sz="1000">
                <a:latin typeface="Arial" charset="0"/>
              </a:rPr>
              <a:pPr lvl="1"/>
              <a:t>28</a:t>
            </a:fld>
            <a:endParaRPr lang="es-ES" sz="1000">
              <a:latin typeface="Arial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361856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Rasterization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7735" y="1233268"/>
            <a:ext cx="6532099" cy="5015132"/>
          </a:xfrm>
        </p:spPr>
        <p:txBody>
          <a:bodyPr>
            <a:normAutofit/>
          </a:bodyPr>
          <a:lstStyle/>
          <a:p>
            <a:r>
              <a:rPr lang="en-US" sz="2000" dirty="0">
                <a:ea typeface="ＭＳ Ｐゴシック" charset="0"/>
                <a:cs typeface="ＭＳ Ｐゴシック" charset="0"/>
              </a:rPr>
              <a:t>If an object is not clipped out,</a:t>
            </a:r>
            <a:br>
              <a:rPr lang="en-US" sz="2000" dirty="0">
                <a:ea typeface="ＭＳ Ｐゴシック" charset="0"/>
                <a:cs typeface="ＭＳ Ｐゴシック" charset="0"/>
              </a:rPr>
            </a:br>
            <a:r>
              <a:rPr lang="en-US" sz="2000" dirty="0">
                <a:ea typeface="ＭＳ Ｐゴシック" charset="0"/>
                <a:cs typeface="ＭＳ Ｐゴシック" charset="0"/>
              </a:rPr>
              <a:t>pixels in the frame buffer must be assigned colors</a:t>
            </a:r>
            <a:br>
              <a:rPr lang="en-US" sz="2000" dirty="0">
                <a:ea typeface="ＭＳ Ｐゴシック" charset="0"/>
                <a:cs typeface="ＭＳ Ｐゴシック" charset="0"/>
              </a:rPr>
            </a:br>
            <a:endParaRPr lang="en-US" sz="2000" dirty="0">
              <a:ea typeface="ＭＳ Ｐゴシック" charset="0"/>
              <a:cs typeface="ＭＳ Ｐゴシック" charset="0"/>
            </a:endParaRP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Rasterizer produces a set of fragments for each object</a:t>
            </a:r>
            <a:br>
              <a:rPr lang="en-US" sz="2000" dirty="0">
                <a:ea typeface="ＭＳ Ｐゴシック" charset="0"/>
                <a:cs typeface="ＭＳ Ｐゴシック" charset="0"/>
              </a:rPr>
            </a:br>
            <a:endParaRPr lang="en-US" sz="2000" dirty="0">
              <a:ea typeface="ＭＳ Ｐゴシック" charset="0"/>
              <a:cs typeface="ＭＳ Ｐゴシック" charset="0"/>
            </a:endParaRP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Fragments are </a:t>
            </a:r>
            <a:r>
              <a:rPr lang="ja-JP" altLang="en-US" sz="2000" dirty="0">
                <a:ea typeface="ＭＳ Ｐゴシック" charset="0"/>
                <a:cs typeface="ＭＳ Ｐゴシック" charset="0"/>
              </a:rPr>
              <a:t>“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potential pixels</a:t>
            </a:r>
            <a:r>
              <a:rPr lang="ja-JP" altLang="en-US" sz="2000" dirty="0">
                <a:ea typeface="ＭＳ Ｐゴシック" charset="0"/>
                <a:cs typeface="ＭＳ Ｐゴシック" charset="0"/>
              </a:rPr>
              <a:t>”</a:t>
            </a:r>
            <a:endParaRPr lang="en-US" sz="2000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1800" dirty="0">
                <a:ea typeface="ＭＳ Ｐゴシック" charset="0"/>
              </a:rPr>
              <a:t>Have a location in frame buffer</a:t>
            </a:r>
          </a:p>
          <a:p>
            <a:pPr lvl="1"/>
            <a:r>
              <a:rPr lang="en-US" sz="1800" dirty="0">
                <a:ea typeface="ＭＳ Ｐゴシック" charset="0"/>
              </a:rPr>
              <a:t>Color and depth attributes</a:t>
            </a:r>
            <a:br>
              <a:rPr lang="en-US" sz="1800" dirty="0">
                <a:ea typeface="ＭＳ Ｐゴシック" charset="0"/>
              </a:rPr>
            </a:br>
            <a:endParaRPr lang="en-US" sz="1800" dirty="0">
              <a:ea typeface="ＭＳ Ｐゴシック" charset="0"/>
            </a:endParaRP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Vertex attributes are interpolated across fragments</a:t>
            </a:r>
          </a:p>
          <a:p>
            <a:pPr lvl="1">
              <a:buFontTx/>
              <a:buNone/>
            </a:pPr>
            <a:endParaRPr lang="en-US" sz="2000" dirty="0">
              <a:latin typeface="Arial" charset="0"/>
              <a:ea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923" y="1100426"/>
            <a:ext cx="3724979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5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ED976218-47CE-6742-A608-927BE54AA25D}" type="slidenum">
              <a:rPr lang="es-ES" sz="1000">
                <a:latin typeface="Arial" charset="0"/>
              </a:rPr>
              <a:pPr lvl="1"/>
              <a:t>29</a:t>
            </a:fld>
            <a:endParaRPr lang="es-ES" sz="1000">
              <a:latin typeface="Arial" charset="0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>
                <a:latin typeface="Arial" charset="0"/>
                <a:ea typeface="ＭＳ Ｐゴシック" charset="0"/>
                <a:cs typeface="ＭＳ Ｐゴシック" charset="0"/>
              </a:rPr>
              <a:t>Pipeline Step: Fragment Processing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6719" y="2208628"/>
            <a:ext cx="6836899" cy="2827605"/>
          </a:xfrm>
        </p:spPr>
        <p:txBody>
          <a:bodyPr>
            <a:normAutofit/>
          </a:bodyPr>
          <a:lstStyle/>
          <a:p>
            <a:r>
              <a:rPr lang="en-US" sz="1800" dirty="0">
                <a:ea typeface="ＭＳ Ｐゴシック" charset="0"/>
                <a:cs typeface="ＭＳ Ｐゴシック" charset="0"/>
              </a:rPr>
              <a:t>Fragment </a:t>
            </a:r>
            <a:r>
              <a:rPr lang="en-US" sz="1800" dirty="0" err="1">
                <a:ea typeface="ＭＳ Ｐゴシック" charset="0"/>
                <a:cs typeface="ＭＳ Ｐゴシック" charset="0"/>
              </a:rPr>
              <a:t>shader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 computes color of the fragment</a:t>
            </a:r>
            <a:br>
              <a:rPr lang="en-US" sz="1800" dirty="0">
                <a:ea typeface="ＭＳ Ｐゴシック" charset="0"/>
                <a:cs typeface="ＭＳ Ｐゴシック" charset="0"/>
              </a:rPr>
            </a:br>
            <a:endParaRPr lang="en-US" sz="1800" dirty="0">
              <a:ea typeface="ＭＳ Ｐゴシック" charset="0"/>
              <a:cs typeface="ＭＳ Ｐゴシック" charset="0"/>
            </a:endParaRP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Fragments are processed to determine the color of final pixel </a:t>
            </a:r>
          </a:p>
          <a:p>
            <a:pPr lvl="1"/>
            <a:r>
              <a:rPr lang="en-US" sz="1600" dirty="0">
                <a:ea typeface="ＭＳ Ｐゴシック" charset="0"/>
                <a:cs typeface="ＭＳ Ｐゴシック" charset="0"/>
              </a:rPr>
              <a:t>Fragments at same location may need to be composited</a:t>
            </a:r>
            <a:br>
              <a:rPr lang="en-US" sz="1600" dirty="0">
                <a:ea typeface="ＭＳ Ｐゴシック" charset="0"/>
                <a:cs typeface="ＭＳ Ｐゴシック" charset="0"/>
              </a:rPr>
            </a:br>
            <a:endParaRPr lang="en-US" sz="1800" dirty="0">
              <a:ea typeface="ＭＳ Ｐゴシック" charset="0"/>
              <a:cs typeface="ＭＳ Ｐゴシック" charset="0"/>
            </a:endParaRP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Is a fragment  blocked by other fragments closer to the camera? </a:t>
            </a:r>
          </a:p>
          <a:p>
            <a:pPr lvl="1"/>
            <a:r>
              <a:rPr lang="en-US" sz="1600" dirty="0">
                <a:ea typeface="ＭＳ Ｐゴシック" charset="0"/>
              </a:rPr>
              <a:t>Hidden-surface removal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38" y="1332558"/>
            <a:ext cx="3724979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10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2195357" y="8638"/>
            <a:ext cx="7977343" cy="1145879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</a:pPr>
            <a:r>
              <a:rPr lang="en-GB" dirty="0">
                <a:latin typeface="Lato" panose="020F0502020204030203" pitchFamily="34" charset="0"/>
              </a:rPr>
              <a:t>Computer Graphics is Used By…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69985" y="1303941"/>
            <a:ext cx="8727925" cy="1290215"/>
          </a:xfrm>
          <a:ln/>
        </p:spPr>
        <p:txBody>
          <a:bodyPr/>
          <a:lstStyle/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Video Game Industry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Revenue of more than $100B globally in 2018</a:t>
            </a:r>
          </a:p>
        </p:txBody>
      </p:sp>
      <p:pic>
        <p:nvPicPr>
          <p:cNvPr id="2" name="Picture 1" descr="plants-vs-zombies-garden-warfa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986" y="2594156"/>
            <a:ext cx="4178841" cy="23527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027" y="3770528"/>
            <a:ext cx="4167304" cy="260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5335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1720-51C0-4BD2-B0AE-3F03216D9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84000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WebGL</a:t>
            </a:r>
            <a:r>
              <a:rPr lang="en-US" dirty="0"/>
              <a:t> Rasterization Engine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70D62-C6CA-4D33-AE00-B58C4B98A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677" y="1339841"/>
            <a:ext cx="10163908" cy="5257800"/>
          </a:xfrm>
        </p:spPr>
        <p:txBody>
          <a:bodyPr/>
          <a:lstStyle/>
          <a:p>
            <a:r>
              <a:rPr lang="en-US" dirty="0" err="1"/>
              <a:t>WebGL</a:t>
            </a:r>
            <a:r>
              <a:rPr lang="en-US" dirty="0"/>
              <a:t> relatively new (2011) 3D graphics support for web</a:t>
            </a:r>
          </a:p>
          <a:p>
            <a:r>
              <a:rPr lang="en-US" dirty="0" err="1"/>
              <a:t>WebGL</a:t>
            </a:r>
            <a:r>
              <a:rPr lang="en-US" dirty="0"/>
              <a:t> advantages</a:t>
            </a:r>
          </a:p>
          <a:p>
            <a:pPr lvl="1"/>
            <a:r>
              <a:rPr lang="en-US" dirty="0"/>
              <a:t>runs in browser</a:t>
            </a:r>
          </a:p>
          <a:p>
            <a:pPr lvl="1"/>
            <a:r>
              <a:rPr lang="en-US" dirty="0"/>
              <a:t>naturally cross-platform</a:t>
            </a:r>
          </a:p>
          <a:p>
            <a:pPr lvl="1"/>
            <a:r>
              <a:rPr lang="en-US" dirty="0"/>
              <a:t>don’t need to obtain/build other libraries</a:t>
            </a:r>
          </a:p>
          <a:p>
            <a:pPr lvl="1"/>
            <a:r>
              <a:rPr lang="en-US" dirty="0"/>
              <a:t>gives you “windowing” for free</a:t>
            </a:r>
          </a:p>
          <a:p>
            <a:pPr lvl="1"/>
            <a:r>
              <a:rPr lang="en-US" dirty="0"/>
              <a:t>easy to publish/share your stuff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Depends on how you feel about JavaScript</a:t>
            </a:r>
          </a:p>
          <a:p>
            <a:pPr lvl="1"/>
            <a:r>
              <a:rPr lang="en-US" dirty="0"/>
              <a:t>Performance can be tricky</a:t>
            </a:r>
          </a:p>
          <a:p>
            <a:pPr lvl="1"/>
            <a:r>
              <a:rPr lang="en-US" dirty="0"/>
              <a:t>Pretty low-level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69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 for CS 418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</a:t>
            </a:r>
          </a:p>
          <a:p>
            <a:r>
              <a:rPr lang="en-US" dirty="0"/>
              <a:t>JavaScript</a:t>
            </a:r>
          </a:p>
          <a:p>
            <a:r>
              <a:rPr lang="en-US" dirty="0" err="1"/>
              <a:t>WebGL</a:t>
            </a:r>
            <a:r>
              <a:rPr lang="en-US" dirty="0"/>
              <a:t> </a:t>
            </a:r>
          </a:p>
          <a:p>
            <a:r>
              <a:rPr lang="en-US" dirty="0" err="1"/>
              <a:t>WebGL</a:t>
            </a:r>
            <a:r>
              <a:rPr lang="en-US" dirty="0"/>
              <a:t> version of the GLSL shading language (</a:t>
            </a:r>
            <a:r>
              <a:rPr lang="en-US" b="1" dirty="0"/>
              <a:t>runs on GPU</a:t>
            </a:r>
            <a:r>
              <a:rPr lang="en-US" dirty="0"/>
              <a:t>)</a:t>
            </a:r>
          </a:p>
          <a:p>
            <a:r>
              <a:rPr lang="en-US" dirty="0"/>
              <a:t>Chrome as default browser</a:t>
            </a:r>
          </a:p>
          <a:p>
            <a:r>
              <a:rPr lang="en-US" dirty="0"/>
              <a:t>Chrome </a:t>
            </a:r>
            <a:r>
              <a:rPr lang="en-US" dirty="0" err="1"/>
              <a:t>DevTools</a:t>
            </a:r>
            <a:r>
              <a:rPr lang="en-US" dirty="0"/>
              <a:t> to </a:t>
            </a:r>
            <a:r>
              <a:rPr lang="en-US"/>
              <a:t>debug code</a:t>
            </a:r>
            <a:endParaRPr lang="en-US" b="1" dirty="0"/>
          </a:p>
          <a:p>
            <a:r>
              <a:rPr lang="en-US" dirty="0"/>
              <a:t>Some </a:t>
            </a:r>
            <a:r>
              <a:rPr lang="en-US" dirty="0" err="1"/>
              <a:t>WebGL</a:t>
            </a:r>
            <a:r>
              <a:rPr lang="en-US" dirty="0"/>
              <a:t> examples: https://www.chromeexperiments.com/webgl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11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0E7C3-C15F-4E4F-8C73-87EB7D46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224E9-6645-41D1-85BB-8F135BE57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05443" cy="4351338"/>
          </a:xfrm>
        </p:spPr>
        <p:txBody>
          <a:bodyPr>
            <a:normAutofit/>
          </a:bodyPr>
          <a:lstStyle/>
          <a:p>
            <a:r>
              <a:rPr lang="en-US" sz="2000" dirty="0"/>
              <a:t>We will provide example code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You are responsible for learning what you need to complete the assignments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Mozilla reference/tutorials are quite good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A0FB5-9680-49B6-8D96-970D51A6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084" y="0"/>
            <a:ext cx="7606908" cy="5957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2A5A7A-4450-4F6A-A863-A95C7F8CB574}"/>
              </a:ext>
            </a:extLst>
          </p:cNvPr>
          <p:cNvSpPr txBox="1"/>
          <p:nvPr/>
        </p:nvSpPr>
        <p:spPr>
          <a:xfrm>
            <a:off x="4393809" y="6225705"/>
            <a:ext cx="562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https://developer.mozilla.org/en-US/docs/Web/JavaScript</a:t>
            </a:r>
          </a:p>
        </p:txBody>
      </p:sp>
    </p:spTree>
    <p:extLst>
      <p:ext uri="{BB962C8B-B14F-4D97-AF65-F5344CB8AC3E}">
        <p14:creationId xmlns:p14="http://schemas.microsoft.com/office/powerpoint/2010/main" val="3323883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WebGL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Let’s start with a  word about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38" y="1882776"/>
            <a:ext cx="9981029" cy="4509183"/>
          </a:xfrm>
        </p:spPr>
        <p:txBody>
          <a:bodyPr>
            <a:normAutofit/>
          </a:bodyPr>
          <a:lstStyle/>
          <a:p>
            <a:r>
              <a:rPr lang="en-US" sz="2400" dirty="0"/>
              <a:t>Open standard for 3D graphics programming</a:t>
            </a:r>
          </a:p>
          <a:p>
            <a:pPr lvl="1"/>
            <a:r>
              <a:rPr lang="en-US" sz="2000" dirty="0"/>
              <a:t>Developed by Silicon Graphics in 1992</a:t>
            </a:r>
          </a:p>
          <a:p>
            <a:pPr lvl="1"/>
            <a:r>
              <a:rPr lang="en-US" sz="2000" dirty="0"/>
              <a:t>Available on most platforms…</a:t>
            </a:r>
          </a:p>
          <a:p>
            <a:pPr lvl="1"/>
            <a:r>
              <a:rPr lang="en-US" sz="2000" dirty="0"/>
              <a:t>Bindings available for lots of languages…</a:t>
            </a:r>
          </a:p>
          <a:p>
            <a:pPr lvl="1"/>
            <a:r>
              <a:rPr lang="en-US" sz="2000" dirty="0"/>
              <a:t>It’s low level</a:t>
            </a:r>
          </a:p>
          <a:p>
            <a:r>
              <a:rPr lang="en-US" sz="2400" dirty="0"/>
              <a:t>“Windowing” typically requires another library</a:t>
            </a:r>
          </a:p>
          <a:p>
            <a:pPr lvl="1"/>
            <a:r>
              <a:rPr lang="en-US" sz="1800" dirty="0"/>
              <a:t>e.g. GLUT</a:t>
            </a:r>
          </a:p>
          <a:p>
            <a:r>
              <a:rPr lang="en-US" sz="2400" dirty="0"/>
              <a:t>Version 3.0 (2008) introduced programmable </a:t>
            </a:r>
            <a:r>
              <a:rPr lang="en-US" sz="2400" dirty="0" err="1"/>
              <a:t>shaders</a:t>
            </a:r>
            <a:endParaRPr lang="en-US" sz="2400" dirty="0"/>
          </a:p>
          <a:p>
            <a:pPr lvl="1"/>
            <a:r>
              <a:rPr lang="en-US" sz="2000" dirty="0"/>
              <a:t>Deprecated fixed-function pipeline</a:t>
            </a:r>
          </a:p>
          <a:p>
            <a:r>
              <a:rPr lang="en-US" sz="2400" b="1" dirty="0" err="1"/>
              <a:t>Vulkan</a:t>
            </a:r>
            <a:r>
              <a:rPr lang="en-US" sz="2400" dirty="0"/>
              <a:t> API is the successor technology (still pretty new…2016ish)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192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8531715" cy="990600"/>
          </a:xfrm>
        </p:spPr>
        <p:txBody>
          <a:bodyPr>
            <a:normAutofit/>
          </a:bodyPr>
          <a:lstStyle/>
          <a:p>
            <a:r>
              <a:rPr lang="en-US" dirty="0" err="1"/>
              <a:t>WebGL</a:t>
            </a:r>
            <a:r>
              <a:rPr lang="en-US" dirty="0"/>
              <a:t> is not exactly OpenGL</a:t>
            </a:r>
          </a:p>
        </p:txBody>
      </p:sp>
      <p:pic>
        <p:nvPicPr>
          <p:cNvPr id="4" name="Picture 3" descr="Screen Shot 2014-08-24 at 7.17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6" y="1759311"/>
            <a:ext cx="6717129" cy="24326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1775" y="4795111"/>
            <a:ext cx="8044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from </a:t>
            </a:r>
            <a:r>
              <a:rPr lang="en-US" sz="1200" i="1" dirty="0" err="1"/>
              <a:t>WebGL</a:t>
            </a:r>
            <a:r>
              <a:rPr lang="en-US" sz="1200" i="1" dirty="0"/>
              <a:t> Programming Guide: Interactive 3D Graphics Programming with </a:t>
            </a:r>
            <a:r>
              <a:rPr lang="en-US" sz="1200" i="1" dirty="0" err="1"/>
              <a:t>WebGL</a:t>
            </a:r>
            <a:r>
              <a:rPr lang="en-US" sz="1200" i="1" dirty="0"/>
              <a:t> </a:t>
            </a:r>
            <a:r>
              <a:rPr lang="en-US" sz="1200" dirty="0"/>
              <a:t>by Matsuda and Lea</a:t>
            </a:r>
          </a:p>
        </p:txBody>
      </p:sp>
    </p:spTree>
    <p:extLst>
      <p:ext uri="{BB962C8B-B14F-4D97-AF65-F5344CB8AC3E}">
        <p14:creationId xmlns:p14="http://schemas.microsoft.com/office/powerpoint/2010/main" val="15529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9276881" cy="990600"/>
          </a:xfrm>
        </p:spPr>
        <p:txBody>
          <a:bodyPr/>
          <a:lstStyle/>
          <a:p>
            <a:r>
              <a:rPr lang="en-US" dirty="0" err="1"/>
              <a:t>WebGL</a:t>
            </a:r>
            <a:r>
              <a:rPr lang="en-US" dirty="0"/>
              <a:t> Application Structure</a:t>
            </a:r>
          </a:p>
        </p:txBody>
      </p:sp>
      <p:pic>
        <p:nvPicPr>
          <p:cNvPr id="3" name="Picture 2" descr="Screen Shot 2014-08-24 at 7.18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70" y="1835205"/>
            <a:ext cx="6859929" cy="27322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01250" y="5402270"/>
            <a:ext cx="789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application will generally just have HTML and JavaScript files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45880" y="4567426"/>
            <a:ext cx="8044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from </a:t>
            </a:r>
            <a:r>
              <a:rPr lang="en-US" sz="1200" i="1" dirty="0" err="1"/>
              <a:t>WebGL</a:t>
            </a:r>
            <a:r>
              <a:rPr lang="en-US" sz="1200" i="1" dirty="0"/>
              <a:t> Programming Guide: Interactive 3D Graphics Programming with </a:t>
            </a:r>
            <a:r>
              <a:rPr lang="en-US" sz="1200" i="1" dirty="0" err="1"/>
              <a:t>WebGL</a:t>
            </a:r>
            <a:r>
              <a:rPr lang="en-US" sz="1200" i="1" dirty="0"/>
              <a:t> </a:t>
            </a:r>
            <a:r>
              <a:rPr lang="en-US" sz="1200" dirty="0"/>
              <a:t>by Matsuda and Lea</a:t>
            </a:r>
          </a:p>
        </p:txBody>
      </p:sp>
    </p:spTree>
    <p:extLst>
      <p:ext uri="{BB962C8B-B14F-4D97-AF65-F5344CB8AC3E}">
        <p14:creationId xmlns:p14="http://schemas.microsoft.com/office/powerpoint/2010/main" val="1938954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WebGL and GLSL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286043" y="1847557"/>
            <a:ext cx="10095914" cy="4562621"/>
          </a:xfrm>
        </p:spPr>
        <p:txBody>
          <a:bodyPr/>
          <a:lstStyle/>
          <a:p>
            <a:r>
              <a:rPr lang="en-US" dirty="0" err="1">
                <a:ea typeface="ＭＳ Ｐゴシック" charset="0"/>
                <a:cs typeface="ＭＳ Ｐゴシック" charset="0"/>
              </a:rPr>
              <a:t>WebGL</a:t>
            </a:r>
            <a:r>
              <a:rPr lang="en-US" dirty="0">
                <a:ea typeface="ＭＳ Ｐゴシック" charset="0"/>
                <a:cs typeface="ＭＳ Ｐゴシック" charset="0"/>
              </a:rPr>
              <a:t> requires you provide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shader</a:t>
            </a:r>
            <a:r>
              <a:rPr lang="en-US" dirty="0">
                <a:ea typeface="ＭＳ Ｐゴシック" charset="0"/>
                <a:cs typeface="ＭＳ Ｐゴシック" charset="0"/>
              </a:rPr>
              <a:t> programs</a:t>
            </a: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GLSL OpenGL Shading Language</a:t>
            </a: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C-like with </a:t>
            </a:r>
          </a:p>
          <a:p>
            <a:pPr lvl="1"/>
            <a:r>
              <a:rPr lang="en-US" sz="1600" dirty="0">
                <a:ea typeface="ＭＳ Ｐゴシック" charset="0"/>
              </a:rPr>
              <a:t>Matrix and vector types (2, 3, 4 dimensional)</a:t>
            </a:r>
          </a:p>
          <a:p>
            <a:pPr lvl="1"/>
            <a:r>
              <a:rPr lang="en-US" sz="1600" dirty="0">
                <a:ea typeface="ＭＳ Ｐゴシック" charset="0"/>
              </a:rPr>
              <a:t>Overloaded operators</a:t>
            </a:r>
          </a:p>
          <a:p>
            <a:pPr lvl="1"/>
            <a:r>
              <a:rPr lang="en-US" sz="1600" dirty="0">
                <a:ea typeface="ＭＳ Ｐゴシック" charset="0"/>
              </a:rPr>
              <a:t>C++ like constructors</a:t>
            </a: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Similar to NVIDIA</a:t>
            </a:r>
            <a:r>
              <a:rPr lang="ja-JP" altLang="en-US" sz="1800" dirty="0">
                <a:ea typeface="ＭＳ Ｐゴシック" charset="0"/>
                <a:cs typeface="ＭＳ Ｐゴシック" charset="0"/>
              </a:rPr>
              <a:t>’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s Cg and Microsoft HLSL</a:t>
            </a:r>
          </a:p>
          <a:p>
            <a:r>
              <a:rPr lang="en-US" sz="1800" dirty="0" err="1">
                <a:ea typeface="ＭＳ Ｐゴシック" charset="0"/>
                <a:cs typeface="ＭＳ Ｐゴシック" charset="0"/>
              </a:rPr>
              <a:t>WebGL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  functions compile, link and get information to </a:t>
            </a:r>
            <a:r>
              <a:rPr lang="en-US" sz="1800" dirty="0" err="1">
                <a:ea typeface="ＭＳ Ｐゴシック" charset="0"/>
                <a:cs typeface="ＭＳ Ｐゴシック" charset="0"/>
              </a:rPr>
              <a:t>shaders</a:t>
            </a:r>
            <a:endParaRPr lang="en-US" sz="1800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9DD386D8-AEBA-6A40-B823-153A7BBFE5E6}" type="slidenum">
              <a:rPr lang="es-ES" sz="1000">
                <a:latin typeface="Arial" charset="0"/>
              </a:rPr>
              <a:pPr lvl="1"/>
              <a:t>36</a:t>
            </a:fld>
            <a:endParaRPr lang="es-ES" sz="10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060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Shaders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9545" y="1800665"/>
            <a:ext cx="11114571" cy="4465665"/>
          </a:xfrm>
        </p:spPr>
        <p:txBody>
          <a:bodyPr>
            <a:normAutofit/>
          </a:bodyPr>
          <a:lstStyle/>
          <a:p>
            <a:r>
              <a:rPr lang="en-US" dirty="0" err="1">
                <a:ea typeface="ＭＳ Ｐゴシック" charset="0"/>
                <a:cs typeface="ＭＳ Ｐゴシック" charset="0"/>
              </a:rPr>
              <a:t>Shader</a:t>
            </a:r>
            <a:r>
              <a:rPr lang="en-US" dirty="0">
                <a:ea typeface="ＭＳ Ｐゴシック" charset="0"/>
                <a:cs typeface="ＭＳ Ｐゴシック" charset="0"/>
              </a:rPr>
              <a:t> source code will be in the HTML file or a JS file…usually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sz="2400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Vertex </a:t>
            </a:r>
            <a:r>
              <a:rPr lang="en-US" dirty="0" err="1">
                <a:ea typeface="ＭＳ Ｐゴシック" charset="0"/>
              </a:rPr>
              <a:t>Shaders</a:t>
            </a:r>
            <a:r>
              <a:rPr lang="en-US" dirty="0">
                <a:ea typeface="ＭＳ Ｐゴシック" charset="0"/>
              </a:rPr>
              <a:t> generally move vertices around</a:t>
            </a:r>
          </a:p>
          <a:p>
            <a:pPr lvl="1"/>
            <a:r>
              <a:rPr lang="en-US" dirty="0">
                <a:ea typeface="ＭＳ Ｐゴシック" charset="0"/>
              </a:rPr>
              <a:t>Projection, animation, etc.</a:t>
            </a:r>
          </a:p>
          <a:p>
            <a:pPr lvl="1"/>
            <a:r>
              <a:rPr lang="en-US" dirty="0">
                <a:ea typeface="ＭＳ Ｐゴシック" charset="0"/>
              </a:rPr>
              <a:t>Assign a value to the built-in variable </a:t>
            </a:r>
            <a:r>
              <a:rPr lang="en-US" dirty="0" err="1">
                <a:ea typeface="ＭＳ Ｐゴシック" charset="0"/>
              </a:rPr>
              <a:t>gl_Position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Fragment </a:t>
            </a:r>
            <a:r>
              <a:rPr lang="en-US" dirty="0" err="1">
                <a:ea typeface="ＭＳ Ｐゴシック" charset="0"/>
              </a:rPr>
              <a:t>Shaders</a:t>
            </a:r>
            <a:r>
              <a:rPr lang="en-US" dirty="0">
                <a:ea typeface="ＭＳ Ｐゴシック" charset="0"/>
              </a:rPr>
              <a:t> generally determine a fragment color</a:t>
            </a:r>
          </a:p>
          <a:p>
            <a:pPr lvl="1"/>
            <a:r>
              <a:rPr lang="en-US" dirty="0">
                <a:ea typeface="ＭＳ Ｐゴシック" charset="0"/>
              </a:rPr>
              <a:t>Assign a value to the built-in variable </a:t>
            </a:r>
            <a:r>
              <a:rPr lang="en-US" dirty="0" err="1">
                <a:ea typeface="ＭＳ Ｐゴシック" charset="0"/>
              </a:rPr>
              <a:t>gl_FragColor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036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1D4F6789-FDAF-1C41-A5B4-BD6F051D9AF5}" type="slidenum">
              <a:rPr lang="es-ES" sz="1000">
                <a:latin typeface="Arial" charset="0"/>
              </a:rPr>
              <a:pPr lvl="1"/>
              <a:t>38</a:t>
            </a:fld>
            <a:endParaRPr lang="es-ES" sz="1000">
              <a:latin typeface="Arial" charset="0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1548974" y="351607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Simple Vertex Shader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attribute vec4 vPosition;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void main(void)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{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   gl_Position = vPosition;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}</a:t>
            </a:r>
          </a:p>
        </p:txBody>
      </p:sp>
      <p:cxnSp>
        <p:nvCxnSpPr>
          <p:cNvPr id="30725" name="Straight Arrow Connector 10"/>
          <p:cNvCxnSpPr>
            <a:cxnSpLocks noChangeShapeType="1"/>
          </p:cNvCxnSpPr>
          <p:nvPr/>
        </p:nvCxnSpPr>
        <p:spPr bwMode="auto">
          <a:xfrm rot="16200000" flipV="1">
            <a:off x="2328789" y="4525626"/>
            <a:ext cx="914400" cy="685800"/>
          </a:xfrm>
          <a:prstGeom prst="straightConnector1">
            <a:avLst/>
          </a:prstGeom>
          <a:noFill/>
          <a:ln w="12700">
            <a:solidFill>
              <a:srgbClr val="00CC99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0726" name="Straight Arrow Connector 12"/>
          <p:cNvCxnSpPr>
            <a:cxnSpLocks noChangeShapeType="1"/>
          </p:cNvCxnSpPr>
          <p:nvPr/>
        </p:nvCxnSpPr>
        <p:spPr bwMode="auto">
          <a:xfrm rot="10800000" flipV="1">
            <a:off x="1738644" y="1878037"/>
            <a:ext cx="1295400" cy="457200"/>
          </a:xfrm>
          <a:prstGeom prst="straightConnector1">
            <a:avLst/>
          </a:prstGeom>
          <a:noFill/>
          <a:ln w="12700">
            <a:solidFill>
              <a:srgbClr val="00CC99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0727" name="Straight Arrow Connector 14"/>
          <p:cNvCxnSpPr>
            <a:cxnSpLocks noChangeShapeType="1"/>
          </p:cNvCxnSpPr>
          <p:nvPr/>
        </p:nvCxnSpPr>
        <p:spPr bwMode="auto">
          <a:xfrm rot="10800000">
            <a:off x="4250788" y="2819510"/>
            <a:ext cx="609600" cy="382588"/>
          </a:xfrm>
          <a:prstGeom prst="straightConnector1">
            <a:avLst/>
          </a:prstGeom>
          <a:noFill/>
          <a:ln w="12700">
            <a:solidFill>
              <a:srgbClr val="00CC99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2974146" y="1623538"/>
            <a:ext cx="22768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n>
                  <a:solidFill>
                    <a:srgbClr val="008000"/>
                  </a:solidFill>
                </a:ln>
              </a:rPr>
              <a:t>input from application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60388" y="3219520"/>
            <a:ext cx="340567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n>
                  <a:solidFill>
                    <a:srgbClr val="008000"/>
                  </a:solidFill>
                </a:ln>
              </a:rPr>
              <a:t>must link to variable in application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85989" y="5338119"/>
            <a:ext cx="16367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n>
                  <a:solidFill>
                    <a:srgbClr val="008000"/>
                  </a:solidFill>
                </a:ln>
              </a:rPr>
              <a:t>built in variable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93099" y="5993160"/>
            <a:ext cx="3907472" cy="51731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Times New Roman" charset="0"/>
              </a:rPr>
              <a:t>Slide adapted from </a:t>
            </a:r>
            <a:br>
              <a:rPr lang="en-US" sz="1400" dirty="0">
                <a:latin typeface="Times New Roman" charset="0"/>
              </a:rPr>
            </a:br>
            <a:r>
              <a:rPr lang="en-US" sz="1400" dirty="0">
                <a:latin typeface="Times New Roman" charset="0"/>
              </a:rPr>
              <a:t>Angel and </a:t>
            </a:r>
            <a:r>
              <a:rPr lang="en-US" sz="1400" dirty="0" err="1">
                <a:latin typeface="Times New Roman" charset="0"/>
              </a:rPr>
              <a:t>Shreiner</a:t>
            </a:r>
            <a:r>
              <a:rPr lang="en-US" sz="1400" dirty="0">
                <a:latin typeface="Times New Roman" charset="0"/>
              </a:rPr>
              <a:t>: Interactive Computer Graphics 7E © Addison-Wesley 2015 </a:t>
            </a:r>
          </a:p>
        </p:txBody>
      </p:sp>
    </p:spTree>
    <p:extLst>
      <p:ext uri="{BB962C8B-B14F-4D97-AF65-F5344CB8AC3E}">
        <p14:creationId xmlns:p14="http://schemas.microsoft.com/office/powerpoint/2010/main" val="3604195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 Vertex </a:t>
            </a:r>
            <a:r>
              <a:rPr lang="en-US" dirty="0" err="1"/>
              <a:t>Shader</a:t>
            </a:r>
            <a:r>
              <a:rPr lang="en-US" dirty="0"/>
              <a:t> Does…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92813" y="5324547"/>
            <a:ext cx="9237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Taken from </a:t>
            </a:r>
            <a:r>
              <a:rPr lang="en-US" sz="2400" dirty="0" err="1"/>
              <a:t>webglfundamentals.org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Can you guess what is slightly incorrect about this animation?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24D0B7-DB69-4840-A6B9-38F0E1D80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692" y="1734798"/>
            <a:ext cx="5628616" cy="340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39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2195357" y="8638"/>
            <a:ext cx="7996393" cy="1145879"/>
          </a:xfrm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</a:pPr>
            <a:r>
              <a:rPr lang="en-GB" dirty="0">
                <a:latin typeface="Lato" panose="020F0502020204030203" pitchFamily="34" charset="0"/>
              </a:rPr>
              <a:t>Computer Graphics is Used By…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69985" y="1303940"/>
            <a:ext cx="8727925" cy="1973270"/>
          </a:xfrm>
          <a:ln/>
        </p:spPr>
        <p:txBody>
          <a:bodyPr/>
          <a:lstStyle/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Medical Imaging and Scientific Visualization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Imaging one of the biggest advances in medicine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 err="1"/>
              <a:t>Sci</a:t>
            </a:r>
            <a:r>
              <a:rPr lang="en-GB" dirty="0"/>
              <a:t> Vis allows people to see previously hidden phenomena</a:t>
            </a:r>
          </a:p>
          <a:p>
            <a:pPr marL="0" indent="0">
              <a:buNone/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</p:txBody>
      </p:sp>
      <p:pic>
        <p:nvPicPr>
          <p:cNvPr id="2" name="Picture 1" descr="bunny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76" y="3353106"/>
            <a:ext cx="3111695" cy="3111695"/>
          </a:xfrm>
          <a:prstGeom prst="rect">
            <a:avLst/>
          </a:prstGeom>
        </p:spPr>
      </p:pic>
      <p:pic>
        <p:nvPicPr>
          <p:cNvPr id="3" name="Picture 2" descr="render3.jpg758a4d42-4ade-4344-be16-0756c45c6355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581" y="3353106"/>
            <a:ext cx="3201315" cy="320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8426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320808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Simple Fragment Program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524000"/>
            <a:ext cx="7772400" cy="31242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precision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mediump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float;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void main(void)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{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 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gl_FragColor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= vec4(1.0, 0.0, 0.0, 1.0);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6350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Fragment </a:t>
            </a:r>
            <a:r>
              <a:rPr lang="en-US" dirty="0" err="1"/>
              <a:t>Shader</a:t>
            </a:r>
            <a:r>
              <a:rPr lang="en-US"/>
              <a:t> Does…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060" y="2590800"/>
            <a:ext cx="50546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93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on a GPU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40" y="2270760"/>
            <a:ext cx="3001956" cy="4145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38800" y="2651761"/>
            <a:ext cx="388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Graphics Processing Unit (GPU) will have a large number of cores.</a:t>
            </a:r>
          </a:p>
          <a:p>
            <a:endParaRPr lang="en-US" dirty="0"/>
          </a:p>
          <a:p>
            <a:r>
              <a:rPr lang="en-US" dirty="0"/>
              <a:t>This architecture supports a massively-threaded environment for processing vertices and fragments (think of fragments as pixels for now)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90160" y="5821681"/>
            <a:ext cx="5577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http://</a:t>
            </a:r>
            <a:r>
              <a:rPr lang="en-US" dirty="0" err="1"/>
              <a:t>antongerdelan.net</a:t>
            </a:r>
            <a:r>
              <a:rPr lang="en-US" dirty="0"/>
              <a:t>/</a:t>
            </a:r>
            <a:r>
              <a:rPr lang="en-US" dirty="0" err="1"/>
              <a:t>opengl</a:t>
            </a:r>
            <a:r>
              <a:rPr lang="en-US" dirty="0"/>
              <a:t>/</a:t>
            </a:r>
            <a:r>
              <a:rPr lang="en-US" dirty="0" err="1"/>
              <a:t>shaders.html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61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2407404" y="228600"/>
            <a:ext cx="8031997" cy="10668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Shading</a:t>
            </a:r>
          </a:p>
        </p:txBody>
      </p:sp>
      <p:pic>
        <p:nvPicPr>
          <p:cNvPr id="2253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t="22223" r="1395" b="18518"/>
          <a:stretch>
            <a:fillRect/>
          </a:stretch>
        </p:blipFill>
        <p:spPr bwMode="auto">
          <a:xfrm>
            <a:off x="2209800" y="2954644"/>
            <a:ext cx="3733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253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" t="24074" r="1434" b="18518"/>
          <a:stretch>
            <a:fillRect/>
          </a:stretch>
        </p:blipFill>
        <p:spPr bwMode="auto">
          <a:xfrm>
            <a:off x="6400800" y="3048000"/>
            <a:ext cx="3810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2535" name="Text Box 6"/>
          <p:cNvSpPr txBox="1">
            <a:spLocks noChangeArrowheads="1"/>
          </p:cNvSpPr>
          <p:nvPr/>
        </p:nvSpPr>
        <p:spPr bwMode="auto">
          <a:xfrm>
            <a:off x="2971987" y="5376600"/>
            <a:ext cx="24561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/>
              <a:t>per vertex shading</a:t>
            </a:r>
          </a:p>
        </p:txBody>
      </p:sp>
      <p:sp>
        <p:nvSpPr>
          <p:cNvPr id="22536" name="Text Box 7"/>
          <p:cNvSpPr txBox="1">
            <a:spLocks noChangeArrowheads="1"/>
          </p:cNvSpPr>
          <p:nvPr/>
        </p:nvSpPr>
        <p:spPr bwMode="auto">
          <a:xfrm>
            <a:off x="7039929" y="5331768"/>
            <a:ext cx="27975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/>
              <a:t>per fragment shading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4965" y="1172309"/>
            <a:ext cx="92987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/>
              <a:t>Shading </a:t>
            </a:r>
            <a:r>
              <a:rPr lang="en-US" dirty="0"/>
              <a:t>The process of generating a color using lighting and material information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do this in either vertex </a:t>
            </a:r>
            <a:r>
              <a:rPr lang="en-US" dirty="0" err="1"/>
              <a:t>shader</a:t>
            </a:r>
            <a:r>
              <a:rPr lang="en-US" dirty="0"/>
              <a:t> or the fragment </a:t>
            </a:r>
            <a:r>
              <a:rPr lang="en-US" dirty="0" err="1"/>
              <a:t>shader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does per-fragment shading look more realistic?</a:t>
            </a:r>
          </a:p>
        </p:txBody>
      </p:sp>
    </p:spTree>
    <p:extLst>
      <p:ext uri="{BB962C8B-B14F-4D97-AF65-F5344CB8AC3E}">
        <p14:creationId xmlns:p14="http://schemas.microsoft.com/office/powerpoint/2010/main" val="1181408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Today: What Should You Know?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248" y="1962517"/>
            <a:ext cx="8501771" cy="3670767"/>
          </a:xfrm>
        </p:spPr>
        <p:txBody>
          <a:bodyPr/>
          <a:lstStyle/>
          <a:p>
            <a:r>
              <a:rPr lang="en-US" dirty="0"/>
              <a:t>General principles of rasterization</a:t>
            </a:r>
          </a:p>
          <a:p>
            <a:r>
              <a:rPr lang="en-US" dirty="0"/>
              <a:t>Pipeline model of a rasterization engine</a:t>
            </a:r>
          </a:p>
          <a:p>
            <a:r>
              <a:rPr lang="en-US" dirty="0"/>
              <a:t>What a vertex </a:t>
            </a:r>
            <a:r>
              <a:rPr lang="en-US" dirty="0" err="1"/>
              <a:t>shader</a:t>
            </a:r>
            <a:r>
              <a:rPr lang="en-US" dirty="0"/>
              <a:t> does</a:t>
            </a:r>
          </a:p>
          <a:p>
            <a:r>
              <a:rPr lang="en-US" dirty="0"/>
              <a:t>What a fragment </a:t>
            </a:r>
            <a:r>
              <a:rPr lang="en-US" dirty="0" err="1"/>
              <a:t>shader</a:t>
            </a:r>
            <a:r>
              <a:rPr lang="en-US" dirty="0"/>
              <a:t> does</a:t>
            </a:r>
          </a:p>
          <a:p>
            <a:r>
              <a:rPr lang="en-US" dirty="0"/>
              <a:t>Difference between rasterization and ray-tracing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0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418…About the Course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5588" y="1880383"/>
            <a:ext cx="9027062" cy="4119248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Interactive</a:t>
            </a:r>
            <a:r>
              <a:rPr lang="en-US" dirty="0"/>
              <a:t> Computer Graphics</a:t>
            </a:r>
          </a:p>
          <a:p>
            <a:r>
              <a:rPr lang="en-US" dirty="0"/>
              <a:t>Focus on algorithms and techniques used in </a:t>
            </a:r>
            <a:r>
              <a:rPr lang="en-US" b="1" dirty="0"/>
              <a:t>rasterization</a:t>
            </a:r>
          </a:p>
          <a:p>
            <a:pPr lvl="1"/>
            <a:r>
              <a:rPr lang="en-US" dirty="0"/>
              <a:t>Rasterization is fast enough for real-time complex 3D rendering</a:t>
            </a:r>
          </a:p>
          <a:p>
            <a:r>
              <a:rPr lang="en-US" dirty="0"/>
              <a:t>The course will teach you how to use </a:t>
            </a:r>
            <a:r>
              <a:rPr lang="en-US" dirty="0" err="1"/>
              <a:t>WebGL</a:t>
            </a:r>
            <a:endParaRPr lang="en-US" dirty="0"/>
          </a:p>
          <a:p>
            <a:pPr lvl="1"/>
            <a:r>
              <a:rPr lang="en-US" dirty="0"/>
              <a:t>Web-based rasterization engine</a:t>
            </a:r>
          </a:p>
          <a:p>
            <a:pPr lvl="1"/>
            <a:r>
              <a:rPr lang="en-US" dirty="0"/>
              <a:t>Similar features to many other technologies</a:t>
            </a:r>
            <a:br>
              <a:rPr lang="en-US" dirty="0"/>
            </a:br>
            <a:r>
              <a:rPr lang="en-US" dirty="0"/>
              <a:t>(e.g. OpenGL, </a:t>
            </a:r>
            <a:r>
              <a:rPr lang="en-US" dirty="0" err="1"/>
              <a:t>Vulkan</a:t>
            </a:r>
            <a:r>
              <a:rPr lang="en-US" dirty="0"/>
              <a:t>, D3D) </a:t>
            </a:r>
          </a:p>
          <a:p>
            <a:r>
              <a:rPr lang="en-US" dirty="0"/>
              <a:t>We will also cover fundamental graphics algorithms</a:t>
            </a:r>
          </a:p>
          <a:p>
            <a:pPr lvl="1"/>
            <a:r>
              <a:rPr lang="en-US" dirty="0"/>
              <a:t>Things like line drawing that reside inside the </a:t>
            </a:r>
            <a:r>
              <a:rPr lang="en-US" dirty="0" err="1"/>
              <a:t>WebGL</a:t>
            </a:r>
            <a:r>
              <a:rPr lang="en-US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93517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7108" y="36011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Things you would not use </a:t>
            </a:r>
            <a:r>
              <a:rPr lang="en-US" dirty="0" err="1"/>
              <a:t>WebGL</a:t>
            </a:r>
            <a:r>
              <a:rPr lang="en-US" dirty="0"/>
              <a:t> for..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1631" y="828676"/>
            <a:ext cx="4970584" cy="597539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Making a Game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Typically would use a game engine like Unity or Unreal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b="1" dirty="0"/>
              <a:t>Making a Movie</a:t>
            </a:r>
          </a:p>
          <a:p>
            <a:pPr lvl="1"/>
            <a:r>
              <a:rPr lang="en-US" dirty="0" err="1"/>
              <a:t>Renderman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b="1" dirty="0"/>
              <a:t>3D Web App Development</a:t>
            </a:r>
          </a:p>
          <a:p>
            <a:pPr lvl="1"/>
            <a:r>
              <a:rPr lang="en-US" dirty="0"/>
              <a:t>three.js which is built on </a:t>
            </a:r>
            <a:r>
              <a:rPr lang="en-US" dirty="0" err="1"/>
              <a:t>WebGL</a:t>
            </a:r>
            <a:endParaRPr lang="en-US" dirty="0"/>
          </a:p>
          <a:p>
            <a:pPr marL="349250" lvl="1" indent="0">
              <a:buNone/>
            </a:pPr>
            <a:r>
              <a:rPr lang="en-US" sz="2000" b="1" dirty="0"/>
              <a:t>But to use three.js you need to understand </a:t>
            </a:r>
            <a:r>
              <a:rPr lang="en-US" sz="2000" b="1" dirty="0" err="1"/>
              <a:t>WebGL</a:t>
            </a:r>
            <a:br>
              <a:rPr lang="en-US" sz="2000" b="1" dirty="0"/>
            </a:br>
            <a:endParaRPr lang="en-US" sz="2000" b="1" dirty="0"/>
          </a:p>
          <a:p>
            <a:pPr marL="349250" lvl="1" indent="0">
              <a:buNone/>
            </a:pPr>
            <a:r>
              <a:rPr lang="en-US" sz="2000" b="1" dirty="0"/>
              <a:t>And, basic CG concepts need to be understood to use Unity or </a:t>
            </a:r>
            <a:r>
              <a:rPr lang="en-US" sz="2000" b="1" dirty="0" err="1"/>
              <a:t>Renderman</a:t>
            </a:r>
            <a:r>
              <a:rPr lang="en-US" sz="2000" b="1" dirty="0"/>
              <a:t> as well…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556" y="805976"/>
            <a:ext cx="3207432" cy="1804180"/>
          </a:xfrm>
          <a:prstGeom prst="rect">
            <a:avLst/>
          </a:prstGeom>
        </p:spPr>
      </p:pic>
      <p:pic>
        <p:nvPicPr>
          <p:cNvPr id="1026" name="Picture 2" descr="Image result for coco">
            <a:extLst>
              <a:ext uri="{FF2B5EF4-FFF2-40B4-BE49-F238E27FC236}">
                <a16:creationId xmlns:a16="http://schemas.microsoft.com/office/drawing/2014/main" id="{C9FCC343-F98B-49FD-A1AF-E069AD256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905" y="2632856"/>
            <a:ext cx="3580442" cy="201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A99803-67FF-4611-9E22-0BA379151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335" y="4729064"/>
            <a:ext cx="3130653" cy="212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02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184" y="1828801"/>
            <a:ext cx="10515600" cy="4437530"/>
          </a:xfrm>
        </p:spPr>
        <p:txBody>
          <a:bodyPr>
            <a:normAutofit/>
          </a:bodyPr>
          <a:lstStyle/>
          <a:p>
            <a:r>
              <a:rPr lang="en-US" dirty="0"/>
              <a:t>Course Website: </a:t>
            </a:r>
            <a:r>
              <a:rPr lang="en-US" dirty="0">
                <a:hlinkClick r:id="rId3"/>
              </a:rPr>
              <a:t>https://courses.engr.illinois.edu/cs418</a:t>
            </a:r>
            <a:endParaRPr lang="en-US" dirty="0"/>
          </a:p>
          <a:p>
            <a:pPr lvl="1"/>
            <a:r>
              <a:rPr lang="en-US" dirty="0"/>
              <a:t>Schedule, lecture materials, assignments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Piazza: This term we will be using Piazza for class discussions </a:t>
            </a:r>
            <a:br>
              <a:rPr lang="en-US" dirty="0"/>
            </a:br>
            <a:r>
              <a:rPr lang="en-US" dirty="0">
                <a:hlinkClick r:id="rId4"/>
              </a:rPr>
              <a:t>https://piazza.com/illinois/spring2020/cs418/home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Grades available on Compass</a:t>
            </a:r>
            <a:br>
              <a:rPr lang="en-US" dirty="0"/>
            </a:br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7127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638A-5478-4911-8CCD-339212ED9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we aren’t doing….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1ECC9-AC86-4963-A352-F4E87DF00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No Final Exam</a:t>
            </a:r>
          </a:p>
        </p:txBody>
      </p:sp>
    </p:spTree>
    <p:extLst>
      <p:ext uri="{BB962C8B-B14F-4D97-AF65-F5344CB8AC3E}">
        <p14:creationId xmlns:p14="http://schemas.microsoft.com/office/powerpoint/2010/main" val="795991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we are doing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637161-CEFE-4A26-AA7F-B7FE2842A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27" y="1763194"/>
            <a:ext cx="87725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46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2195357" y="8638"/>
            <a:ext cx="7809930" cy="1145879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</a:pPr>
            <a:r>
              <a:rPr lang="en-GB" dirty="0">
                <a:latin typeface="Lato" panose="020F0502020204030203" pitchFamily="34" charset="0"/>
              </a:rPr>
              <a:t>Computer Graphics is Used By…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69985" y="1303941"/>
            <a:ext cx="8727925" cy="1593795"/>
          </a:xfrm>
          <a:ln/>
        </p:spPr>
        <p:txBody>
          <a:bodyPr/>
          <a:lstStyle/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Computer Aided Design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Engineering, Architecture, the Maker movement</a:t>
            </a:r>
          </a:p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</p:txBody>
      </p:sp>
      <p:pic>
        <p:nvPicPr>
          <p:cNvPr id="2" name="Picture 1" descr="c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90" y="2290575"/>
            <a:ext cx="3794750" cy="2928474"/>
          </a:xfrm>
          <a:prstGeom prst="rect">
            <a:avLst/>
          </a:prstGeom>
        </p:spPr>
      </p:pic>
      <p:pic>
        <p:nvPicPr>
          <p:cNvPr id="3" name="Picture 2" descr="cad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95" y="2290575"/>
            <a:ext cx="2959905" cy="295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7475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D1BC-AD73-400E-ACA6-26CC27C4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A67DA3-B7BB-469C-8091-B4EBA1A4F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29" y="1810755"/>
            <a:ext cx="11915541" cy="392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73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2985" y="1631852"/>
            <a:ext cx="9800491" cy="4634478"/>
          </a:xfrm>
        </p:spPr>
        <p:txBody>
          <a:bodyPr>
            <a:normAutofit/>
          </a:bodyPr>
          <a:lstStyle/>
          <a:p>
            <a:r>
              <a:rPr lang="en-US" dirty="0"/>
              <a:t>Grades probably on usual scale:</a:t>
            </a:r>
          </a:p>
          <a:p>
            <a:pPr lvl="1"/>
            <a:r>
              <a:rPr lang="en-US" dirty="0"/>
              <a:t>98 to 93: A</a:t>
            </a:r>
          </a:p>
          <a:p>
            <a:pPr lvl="1"/>
            <a:r>
              <a:rPr lang="en-US" dirty="0"/>
              <a:t>93 to 90: A-</a:t>
            </a:r>
          </a:p>
          <a:p>
            <a:pPr lvl="1"/>
            <a:r>
              <a:rPr lang="en-US" dirty="0"/>
              <a:t>90 to 87: B+</a:t>
            </a:r>
          </a:p>
          <a:p>
            <a:pPr lvl="1"/>
            <a:r>
              <a:rPr lang="en-US" dirty="0"/>
              <a:t>87 to 83: B</a:t>
            </a:r>
          </a:p>
          <a:p>
            <a:pPr lvl="1"/>
            <a:r>
              <a:rPr lang="en-US" dirty="0"/>
              <a:t>83 to 80: B-</a:t>
            </a:r>
          </a:p>
          <a:p>
            <a:pPr lvl="1"/>
            <a:r>
              <a:rPr lang="en-US" dirty="0"/>
              <a:t>…etc.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 may adjust the intervals down…but not up.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4388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8238-748F-4833-88A7-ECCA395CB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Credit Students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94810-9221-4E32-9D22-268AE7A26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68" y="2102084"/>
            <a:ext cx="12191999" cy="5137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are taking the course for 4 credits, you will complete an extra project implementing real-time transformation of web content for accessibility.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projects will be done in groups and we will release details by Week 3.</a:t>
            </a:r>
          </a:p>
        </p:txBody>
      </p:sp>
    </p:spTree>
    <p:extLst>
      <p:ext uri="{BB962C8B-B14F-4D97-AF65-F5344CB8AC3E}">
        <p14:creationId xmlns:p14="http://schemas.microsoft.com/office/powerpoint/2010/main" val="1279153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277" y="-103796"/>
            <a:ext cx="10515600" cy="1325563"/>
          </a:xfrm>
        </p:spPr>
        <p:txBody>
          <a:bodyPr/>
          <a:lstStyle/>
          <a:p>
            <a:r>
              <a:rPr lang="en-US" dirty="0"/>
              <a:t>Course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277" y="858129"/>
            <a:ext cx="10921218" cy="583658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MPs submitted after the due date lose 10% per day</a:t>
            </a:r>
          </a:p>
          <a:p>
            <a:r>
              <a:rPr lang="en-US" dirty="0"/>
              <a:t>In exceptional circumstances where extension may be reasonable</a:t>
            </a:r>
            <a:br>
              <a:rPr lang="en-US" dirty="0"/>
            </a:br>
            <a:r>
              <a:rPr lang="en-US" dirty="0"/>
              <a:t>(illness, family emergency etc.) arrangement must be made with the instructor</a:t>
            </a:r>
            <a:br>
              <a:rPr lang="en-US" dirty="0"/>
            </a:br>
            <a:r>
              <a:rPr lang="en-US" dirty="0"/>
              <a:t> e-mail: shaffer1@illinois.edu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Discussing code is fine, copying code is not…</a:t>
            </a:r>
            <a:br>
              <a:rPr lang="en-US" dirty="0"/>
            </a:br>
            <a:r>
              <a:rPr lang="en-US" b="1" dirty="0"/>
              <a:t>If we discover plagiarized code, </a:t>
            </a:r>
          </a:p>
          <a:p>
            <a:pPr lvl="1"/>
            <a:r>
              <a:rPr lang="en-US" b="1" dirty="0"/>
              <a:t>that code will receive a grade of 0 </a:t>
            </a:r>
          </a:p>
          <a:p>
            <a:pPr lvl="1"/>
            <a:r>
              <a:rPr lang="en-US" b="1" dirty="0"/>
              <a:t>your total course grade will be dropped by one letter grade</a:t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Do not use 3</a:t>
            </a:r>
            <a:r>
              <a:rPr lang="en-US" b="1" baseline="30000" dirty="0"/>
              <a:t>rd</a:t>
            </a:r>
            <a:r>
              <a:rPr lang="en-US" b="1" dirty="0"/>
              <a:t> party code or copy and paste code you find randomly on the web</a:t>
            </a:r>
          </a:p>
          <a:p>
            <a:pPr marL="0" indent="0">
              <a:buNone/>
            </a:pPr>
            <a:r>
              <a:rPr lang="en-US" b="1" dirty="0"/>
              <a:t>    Just to be clear: 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    </a:t>
            </a:r>
            <a:r>
              <a:rPr lang="en-US" sz="3400" b="1" dirty="0"/>
              <a:t>Type the code yourself. </a:t>
            </a:r>
            <a:br>
              <a:rPr lang="en-US" sz="3400" b="1" dirty="0"/>
            </a:br>
            <a:r>
              <a:rPr lang="en-US" sz="3400" b="1" dirty="0"/>
              <a:t>    If you are using existing code as reference, change it up when you type it </a:t>
            </a:r>
            <a:br>
              <a:rPr lang="en-US" sz="3400" b="1" dirty="0"/>
            </a:br>
            <a:endParaRPr lang="en-US" dirty="0"/>
          </a:p>
          <a:p>
            <a:r>
              <a:rPr lang="en-US" dirty="0"/>
              <a:t>Exams are in the Computer-Based Testing Facility (CBTF)</a:t>
            </a:r>
            <a:br>
              <a:rPr lang="en-US" dirty="0"/>
            </a:br>
            <a:endParaRPr lang="en-US" dirty="0"/>
          </a:p>
          <a:p>
            <a:r>
              <a:rPr lang="en-US" dirty="0"/>
              <a:t>Post technical questions to Piazza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 not post your code visible to other students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 not expect us to debug your code (we will try to help….)</a:t>
            </a:r>
          </a:p>
        </p:txBody>
      </p:sp>
    </p:spTree>
    <p:extLst>
      <p:ext uri="{BB962C8B-B14F-4D97-AF65-F5344CB8AC3E}">
        <p14:creationId xmlns:p14="http://schemas.microsoft.com/office/powerpoint/2010/main" val="1201318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51" y="88462"/>
            <a:ext cx="10515600" cy="1325563"/>
          </a:xfrm>
        </p:spPr>
        <p:txBody>
          <a:bodyPr/>
          <a:lstStyle/>
          <a:p>
            <a:r>
              <a:rPr lang="en-US" dirty="0"/>
              <a:t>Class Mechanics: No 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8295"/>
            <a:ext cx="9410700" cy="49580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We’ll post notes online</a:t>
            </a:r>
          </a:p>
          <a:p>
            <a:pPr lvl="1"/>
            <a:r>
              <a:rPr lang="en-US" dirty="0"/>
              <a:t>It will save you $150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Language References and Resources</a:t>
            </a:r>
          </a:p>
          <a:p>
            <a:r>
              <a:rPr lang="en-US" sz="2000" dirty="0"/>
              <a:t>JavaScript/HTML/CSS:  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https://developer.mozilla.org/en-US/docs/Web/JavaScript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WebGL</a:t>
            </a:r>
            <a:r>
              <a:rPr lang="en-US" sz="2000" dirty="0"/>
              <a:t> Specification: </a:t>
            </a:r>
            <a:br>
              <a:rPr lang="en-US" sz="2000" dirty="0"/>
            </a:br>
            <a:r>
              <a:rPr lang="en-US" sz="2000" dirty="0">
                <a:hlinkClick r:id="rId3"/>
              </a:rPr>
              <a:t>https://www.khronos.org/webgl/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WebGL Tutorial: </a:t>
            </a:r>
            <a:br>
              <a:rPr lang="en-US" sz="2000" dirty="0"/>
            </a:br>
            <a:r>
              <a:rPr lang="en-US" sz="2000" dirty="0">
                <a:hlinkClick r:id="rId4"/>
              </a:rPr>
              <a:t>https://developer.mozilla.org/en-US/docs/Web/API/WebGL_API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Suggested Editors: Brackets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Chrome </a:t>
            </a:r>
            <a:r>
              <a:rPr lang="en-US" sz="2000" dirty="0" err="1"/>
              <a:t>DevTools</a:t>
            </a:r>
            <a:r>
              <a:rPr lang="en-US" sz="2000" dirty="0"/>
              <a:t> Overview:  </a:t>
            </a:r>
            <a:r>
              <a:rPr lang="en-US" sz="2000" dirty="0">
                <a:hlinkClick r:id="rId5"/>
              </a:rPr>
              <a:t>https://developer.chrome.com/devtools 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43898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Books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E5B56-D947-4C24-B5C2-F823A1870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31" y="1690690"/>
            <a:ext cx="3429000" cy="423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053AF9-BE12-4A8E-80AB-911E4AD4E74A}"/>
              </a:ext>
            </a:extLst>
          </p:cNvPr>
          <p:cNvSpPr/>
          <p:nvPr/>
        </p:nvSpPr>
        <p:spPr>
          <a:xfrm>
            <a:off x="5070613" y="277481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262626"/>
                </a:solidFill>
                <a:latin typeface="Open Sans"/>
              </a:rPr>
              <a:t>Fundamentals of Computer Graphics 4th Edition</a:t>
            </a:r>
            <a:r>
              <a:rPr lang="en-US" dirty="0">
                <a:solidFill>
                  <a:srgbClr val="262626"/>
                </a:solidFill>
                <a:latin typeface="Open Sans"/>
              </a:rPr>
              <a:t> by Steve </a:t>
            </a:r>
            <a:r>
              <a:rPr lang="en-US" dirty="0" err="1">
                <a:solidFill>
                  <a:srgbClr val="262626"/>
                </a:solidFill>
                <a:latin typeface="Open Sans"/>
              </a:rPr>
              <a:t>Marschner</a:t>
            </a:r>
            <a:r>
              <a:rPr lang="en-US" dirty="0">
                <a:solidFill>
                  <a:srgbClr val="262626"/>
                </a:solidFill>
                <a:latin typeface="Open Sans"/>
              </a:rPr>
              <a:t>, Peter Shirley</a:t>
            </a:r>
            <a:br>
              <a:rPr lang="en-US" dirty="0">
                <a:solidFill>
                  <a:srgbClr val="262626"/>
                </a:solidFill>
                <a:latin typeface="Open Sans"/>
              </a:rPr>
            </a:br>
            <a:br>
              <a:rPr lang="en-US" dirty="0"/>
            </a:br>
            <a:r>
              <a:rPr lang="en-US" dirty="0">
                <a:solidFill>
                  <a:srgbClr val="262626"/>
                </a:solidFill>
                <a:latin typeface="Open Sans"/>
              </a:rPr>
              <a:t>Deals with the theoretical and mathematical aspects of computer graphics. Very readable.</a:t>
            </a:r>
            <a:br>
              <a:rPr lang="en-US" dirty="0">
                <a:solidFill>
                  <a:srgbClr val="262626"/>
                </a:solidFill>
                <a:latin typeface="Open Sans"/>
              </a:rPr>
            </a:br>
            <a:br>
              <a:rPr lang="en-US" dirty="0"/>
            </a:br>
            <a:r>
              <a:rPr lang="en-US" b="1" u="sng" dirty="0">
                <a:solidFill>
                  <a:srgbClr val="425469"/>
                </a:solidFill>
                <a:latin typeface="Open Sans"/>
                <a:hlinkClick r:id="rId3"/>
              </a:rPr>
              <a:t>UIUC Library E-book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125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Books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27345" y="2483632"/>
            <a:ext cx="5210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WebGL</a:t>
            </a:r>
            <a:r>
              <a:rPr lang="en-US" i="1" dirty="0"/>
              <a:t> Programming Guide: Interactive 3D Graphics Programming with </a:t>
            </a:r>
            <a:r>
              <a:rPr lang="en-US" i="1" dirty="0" err="1"/>
              <a:t>WebGL</a:t>
            </a:r>
            <a:r>
              <a:rPr lang="en-US" i="1" dirty="0"/>
              <a:t> </a:t>
            </a:r>
            <a:r>
              <a:rPr lang="en-US" dirty="0"/>
              <a:t>(OpenGL)Jul 19, 2013</a:t>
            </a:r>
          </a:p>
          <a:p>
            <a:r>
              <a:rPr lang="en-US" dirty="0"/>
              <a:t>by </a:t>
            </a:r>
            <a:r>
              <a:rPr lang="en-US" dirty="0" err="1"/>
              <a:t>Kouichi</a:t>
            </a:r>
            <a:r>
              <a:rPr lang="en-US" dirty="0"/>
              <a:t> Matsuda and Rodger Lea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83320" r="-83320"/>
          <a:stretch>
            <a:fillRect/>
          </a:stretch>
        </p:blipFill>
        <p:spPr>
          <a:xfrm>
            <a:off x="-330908" y="2483633"/>
            <a:ext cx="7610476" cy="3670767"/>
          </a:xfrm>
        </p:spPr>
      </p:pic>
    </p:spTree>
    <p:extLst>
      <p:ext uri="{BB962C8B-B14F-4D97-AF65-F5344CB8AC3E}">
        <p14:creationId xmlns:p14="http://schemas.microsoft.com/office/powerpoint/2010/main" val="41205301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Books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27345" y="2633025"/>
            <a:ext cx="5210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Professional </a:t>
            </a:r>
            <a:r>
              <a:rPr lang="en-US" i="1" dirty="0" err="1"/>
              <a:t>WebGL</a:t>
            </a:r>
            <a:r>
              <a:rPr lang="en-US" i="1" dirty="0"/>
              <a:t> Programming: Developing 3D Graphics for the Web</a:t>
            </a:r>
            <a:br>
              <a:rPr lang="en-US" i="1" dirty="0"/>
            </a:br>
            <a:r>
              <a:rPr lang="en-US" dirty="0"/>
              <a:t>May 8, 2012</a:t>
            </a:r>
          </a:p>
          <a:p>
            <a:r>
              <a:rPr lang="en-US" dirty="0"/>
              <a:t>by Andreas </a:t>
            </a:r>
            <a:r>
              <a:rPr lang="en-US" dirty="0" err="1"/>
              <a:t>Anyuru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80957" r="-80957"/>
          <a:stretch>
            <a:fillRect/>
          </a:stretch>
        </p:blipFill>
        <p:spPr>
          <a:xfrm>
            <a:off x="-622693" y="2633025"/>
            <a:ext cx="7610476" cy="3670767"/>
          </a:xfrm>
        </p:spPr>
      </p:pic>
    </p:spTree>
    <p:extLst>
      <p:ext uri="{BB962C8B-B14F-4D97-AF65-F5344CB8AC3E}">
        <p14:creationId xmlns:p14="http://schemas.microsoft.com/office/powerpoint/2010/main" val="10882269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599049" y="69705"/>
            <a:ext cx="10515600" cy="1325563"/>
          </a:xfrm>
        </p:spPr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5194" y="1317674"/>
            <a:ext cx="11202572" cy="501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Course Topics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IMAGING — how do computers store images?</a:t>
            </a:r>
          </a:p>
          <a:p>
            <a:endParaRPr lang="en-US" dirty="0"/>
          </a:p>
          <a:p>
            <a:r>
              <a:rPr lang="en-US" dirty="0"/>
              <a:t>GEOMETRY — how do we represent shape?</a:t>
            </a:r>
          </a:p>
          <a:p>
            <a:endParaRPr lang="en-US" dirty="0"/>
          </a:p>
          <a:p>
            <a:r>
              <a:rPr lang="en-US" dirty="0"/>
              <a:t>RENDERING — how do we simulate light?</a:t>
            </a:r>
          </a:p>
          <a:p>
            <a:endParaRPr lang="en-US" dirty="0"/>
          </a:p>
          <a:p>
            <a:r>
              <a:rPr lang="en-US" dirty="0"/>
              <a:t>ANIMATION — how do we synthesize motion?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6490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A2B8A10D-EDF5-403F-A554-6F6E08995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CDA1510D-7E76-43B9-A12E-A91B3A3E03EB}"/>
              </a:ext>
            </a:extLst>
          </p:cNvPr>
          <p:cNvSpPr txBox="1">
            <a:spLocks noChangeArrowheads="1"/>
          </p:cNvSpPr>
          <p:nvPr/>
        </p:nvSpPr>
        <p:spPr>
          <a:xfrm>
            <a:off x="6617116" y="0"/>
            <a:ext cx="5857912" cy="3879478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/>
              <a:t>Course Topics</a:t>
            </a:r>
          </a:p>
          <a:p>
            <a:pPr marL="0" indent="0">
              <a:buFont typeface="Arial"/>
              <a:buNone/>
            </a:pPr>
            <a:endParaRPr lang="en-US" sz="2000" dirty="0"/>
          </a:p>
          <a:p>
            <a:r>
              <a:rPr lang="en-US" sz="2000" dirty="0"/>
              <a:t>IMAGING — how do computers store images?</a:t>
            </a:r>
          </a:p>
          <a:p>
            <a:endParaRPr lang="en-US" sz="2000" dirty="0"/>
          </a:p>
          <a:p>
            <a:r>
              <a:rPr lang="en-US" sz="2000" dirty="0"/>
              <a:t>GEOMETRY — how do we represent shape?</a:t>
            </a:r>
          </a:p>
          <a:p>
            <a:endParaRPr lang="en-US" sz="2000" dirty="0"/>
          </a:p>
          <a:p>
            <a:r>
              <a:rPr lang="en-US" sz="2000" dirty="0"/>
              <a:t>RENDERING — how do we simulate light?</a:t>
            </a:r>
          </a:p>
          <a:p>
            <a:endParaRPr lang="en-US" sz="2000" dirty="0"/>
          </a:p>
          <a:p>
            <a:r>
              <a:rPr lang="en-US" sz="2000" dirty="0"/>
              <a:t>ANIMATION — how do we synthesize motion?</a:t>
            </a:r>
          </a:p>
          <a:p>
            <a:pPr marL="0" indent="0">
              <a:buFont typeface="Arial"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8793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2195357" y="8638"/>
            <a:ext cx="8167843" cy="1145879"/>
          </a:xfrm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</a:pPr>
            <a:r>
              <a:rPr lang="en-GB" dirty="0">
                <a:latin typeface="Lato" panose="020F0502020204030203" pitchFamily="34" charset="0"/>
              </a:rPr>
              <a:t>Computer Graphics is Used By…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69985" y="1303941"/>
            <a:ext cx="8727925" cy="986635"/>
          </a:xfrm>
          <a:ln/>
        </p:spPr>
        <p:txBody>
          <a:bodyPr/>
          <a:lstStyle/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Movie Industry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Production computer graphics…non-interactive (CS 419)</a:t>
            </a:r>
          </a:p>
          <a:p>
            <a:pPr marL="0" indent="0">
              <a:buNone/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</p:txBody>
      </p:sp>
      <p:pic>
        <p:nvPicPr>
          <p:cNvPr id="2" name="Picture 1" descr="gotg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" t="12525" b="11311"/>
          <a:stretch/>
        </p:blipFill>
        <p:spPr>
          <a:xfrm>
            <a:off x="195132" y="2640091"/>
            <a:ext cx="5710816" cy="29139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B78C4C-80F8-444F-B747-06EFEB979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445" y="2640091"/>
            <a:ext cx="4370952" cy="291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96774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78E5-0614-4945-B04B-5A100100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WebGL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6B6FE-7A23-4B9B-80B3-7FC37F259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https://artsexperiments.withgoogle.com/bagan</a:t>
            </a:r>
            <a:endParaRPr lang="en-US" dirty="0"/>
          </a:p>
          <a:p>
            <a:r>
              <a:rPr lang="en-US" dirty="0">
                <a:hlinkClick r:id="rId3"/>
              </a:rPr>
              <a:t>https://paveldogreat.github.io/WebGL-Fluid-Simulation/</a:t>
            </a:r>
            <a:endParaRPr lang="en-US" dirty="0"/>
          </a:p>
          <a:p>
            <a:r>
              <a:rPr lang="en-US" dirty="0">
                <a:hlinkClick r:id="rId4"/>
              </a:rPr>
              <a:t>http://david.li/fluid/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983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A751-35A2-4F65-9208-0234BE93E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7" y="2617674"/>
            <a:ext cx="10515600" cy="1325563"/>
          </a:xfrm>
        </p:spPr>
        <p:txBody>
          <a:bodyPr/>
          <a:lstStyle/>
          <a:p>
            <a:r>
              <a:rPr lang="en-US" dirty="0"/>
              <a:t>We will start with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4D5AD4-2532-4E49-9537-AC1B4B8A47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707" y="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476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have a laptop or your own PC</a:t>
            </a:r>
          </a:p>
          <a:p>
            <a:pPr lvl="1"/>
            <a:r>
              <a:rPr lang="en-US" dirty="0"/>
              <a:t>Install an editor (e.g. Brackets)</a:t>
            </a:r>
          </a:p>
          <a:p>
            <a:pPr lvl="1"/>
            <a:r>
              <a:rPr lang="en-US" dirty="0"/>
              <a:t>Install a browser supporting </a:t>
            </a:r>
            <a:r>
              <a:rPr lang="en-US" dirty="0" err="1"/>
              <a:t>WebGL</a:t>
            </a:r>
            <a:r>
              <a:rPr lang="en-US" dirty="0"/>
              <a:t> (e.g. Chrome)</a:t>
            </a:r>
          </a:p>
          <a:p>
            <a:pPr lvl="1"/>
            <a:r>
              <a:rPr lang="en-US" dirty="0"/>
              <a:t>Verify WebGL runs in that browser on your machine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https://illinois-cs418.github.io/Examples/HelloColor.html</a:t>
            </a:r>
            <a:br>
              <a:rPr lang="en-US" dirty="0"/>
            </a:br>
            <a:r>
              <a:rPr lang="en-US" dirty="0">
                <a:hlinkClick r:id="rId3"/>
              </a:rPr>
              <a:t>https://illinois-cs418.github.io/Examples/HelloColor.js</a:t>
            </a: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Try changing the code…different color…different shape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you don’t have your own computer, try an EWS lab</a:t>
            </a:r>
          </a:p>
        </p:txBody>
      </p:sp>
    </p:spTree>
    <p:extLst>
      <p:ext uri="{BB962C8B-B14F-4D97-AF65-F5344CB8AC3E}">
        <p14:creationId xmlns:p14="http://schemas.microsoft.com/office/powerpoint/2010/main" val="225089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7264"/>
          </a:xfrm>
        </p:spPr>
        <p:txBody>
          <a:bodyPr>
            <a:normAutofit/>
          </a:bodyPr>
          <a:lstStyle/>
          <a:p>
            <a:r>
              <a:rPr lang="en-US" dirty="0">
                <a:latin typeface="Lato" panose="020F0502020204030203" pitchFamily="34" charset="0"/>
              </a:rPr>
              <a:t>Although…Production CG is Changing…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42391"/>
            <a:ext cx="6669157" cy="56025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04694" y="1789044"/>
            <a:ext cx="4345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Why would this be useful when making a movie?</a:t>
            </a:r>
          </a:p>
          <a:p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Why is the speedup in producing the scene greater than just the one time speedup of real-time over production?</a:t>
            </a:r>
          </a:p>
        </p:txBody>
      </p:sp>
    </p:spTree>
    <p:extLst>
      <p:ext uri="{BB962C8B-B14F-4D97-AF65-F5344CB8AC3E}">
        <p14:creationId xmlns:p14="http://schemas.microsoft.com/office/powerpoint/2010/main" val="2832622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1640937" y="154764"/>
            <a:ext cx="8913813" cy="91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3D Graphics: Image Formation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692" y="1069164"/>
            <a:ext cx="11315699" cy="4407713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</a:rPr>
              <a:t>Goal in CG (usually)is to generate a 2D image of a 3D scene…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pPr lvl="1"/>
            <a:r>
              <a:rPr lang="en-US" dirty="0">
                <a:ea typeface="ＭＳ Ｐゴシック" charset="0"/>
              </a:rPr>
              <a:t>The input data is a scene description</a:t>
            </a:r>
          </a:p>
          <a:p>
            <a:pPr lvl="1"/>
            <a:r>
              <a:rPr lang="en-US" dirty="0">
                <a:ea typeface="ＭＳ Ｐゴシック" charset="0"/>
              </a:rPr>
              <a:t>Output is an image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To achieve this we computationally mimic a camera or human eye</a:t>
            </a:r>
          </a:p>
          <a:p>
            <a:pPr marL="0" indent="0">
              <a:buNone/>
            </a:pP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In the scene…there are objects…lights…and a viewer</a:t>
            </a: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AA5E33-F3A5-49F5-8C6F-86ADEB3E6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4" y="4527663"/>
            <a:ext cx="7425042" cy="23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18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"/>
          <a:stretch/>
        </p:blipFill>
        <p:spPr bwMode="auto">
          <a:xfrm>
            <a:off x="384517" y="0"/>
            <a:ext cx="9420665" cy="6627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A74AE-0E10-45BA-8A83-0054139ABA64}"/>
              </a:ext>
            </a:extLst>
          </p:cNvPr>
          <p:cNvSpPr txBox="1"/>
          <p:nvPr/>
        </p:nvSpPr>
        <p:spPr>
          <a:xfrm>
            <a:off x="9939131" y="298173"/>
            <a:ext cx="220151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“Chlorophyll”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Light is EM radiation</a:t>
            </a:r>
          </a:p>
          <a:p>
            <a:endParaRPr lang="en-US" dirty="0"/>
          </a:p>
          <a:p>
            <a:r>
              <a:rPr lang="en-US" dirty="0"/>
              <a:t>Usually multiple wavelengths</a:t>
            </a:r>
          </a:p>
          <a:p>
            <a:r>
              <a:rPr lang="en-US" dirty="0"/>
              <a:t>mixed together in a power spectrum</a:t>
            </a:r>
          </a:p>
          <a:p>
            <a:endParaRPr lang="en-US" dirty="0"/>
          </a:p>
          <a:p>
            <a:r>
              <a:rPr lang="en-US" dirty="0"/>
              <a:t>The spectrum sensed by our eyes gets modified multiple times. </a:t>
            </a:r>
          </a:p>
          <a:p>
            <a:endParaRPr lang="en-US" dirty="0"/>
          </a:p>
          <a:p>
            <a:r>
              <a:rPr lang="en-US" dirty="0"/>
              <a:t>Human perception of color relies on 3 different cell types that sense different regions of the spectrum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9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7441</TotalTime>
  <Words>1513</Words>
  <Application>Microsoft Office PowerPoint</Application>
  <PresentationFormat>Widescreen</PresentationFormat>
  <Paragraphs>379</Paragraphs>
  <Slides>62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Calibri</vt:lpstr>
      <vt:lpstr>Cambria</vt:lpstr>
      <vt:lpstr>Comic Sans MS</vt:lpstr>
      <vt:lpstr>Lato</vt:lpstr>
      <vt:lpstr>Lato Medium</vt:lpstr>
      <vt:lpstr>Open Sans</vt:lpstr>
      <vt:lpstr>Times New Roman</vt:lpstr>
      <vt:lpstr>SampleSlides</vt:lpstr>
      <vt:lpstr>PowerPoint Presentation</vt:lpstr>
      <vt:lpstr>Rendering</vt:lpstr>
      <vt:lpstr>Computer Graphics is Used By…</vt:lpstr>
      <vt:lpstr>Computer Graphics is Used By…</vt:lpstr>
      <vt:lpstr>Computer Graphics is Used By…</vt:lpstr>
      <vt:lpstr>Computer Graphics is Used By…</vt:lpstr>
      <vt:lpstr>Although…Production CG is Changing…</vt:lpstr>
      <vt:lpstr>3D Graphics: Image Formation</vt:lpstr>
      <vt:lpstr>PowerPoint Presentation</vt:lpstr>
      <vt:lpstr>Synthetic Camera Model</vt:lpstr>
      <vt:lpstr>Polygonal Models</vt:lpstr>
      <vt:lpstr>Pixel Discretization</vt:lpstr>
      <vt:lpstr>PowerPoint Presentation</vt:lpstr>
      <vt:lpstr>Rasterization versus Ray Tracing</vt:lpstr>
      <vt:lpstr>Ray Tracing </vt:lpstr>
      <vt:lpstr>Rasterization</vt:lpstr>
      <vt:lpstr>PowerPoint Presentation</vt:lpstr>
      <vt:lpstr>PowerPoint Presentation</vt:lpstr>
      <vt:lpstr>Rasterization Engines</vt:lpstr>
      <vt:lpstr>Definitions: Pixel and  Raster</vt:lpstr>
      <vt:lpstr>Rasterization</vt:lpstr>
      <vt:lpstr>3D Graphics Pipeline</vt:lpstr>
      <vt:lpstr>Rasterization is a Pipeline</vt:lpstr>
      <vt:lpstr>Vertex Shader</vt:lpstr>
      <vt:lpstr>Changing Coordinate Systems</vt:lpstr>
      <vt:lpstr>Pipeline Step: Primitive Assembly</vt:lpstr>
      <vt:lpstr>Pipeline Step: Clipping</vt:lpstr>
      <vt:lpstr>Rasterization</vt:lpstr>
      <vt:lpstr>Pipeline Step: Fragment Processing</vt:lpstr>
      <vt:lpstr>The WebGL Rasterization Engine</vt:lpstr>
      <vt:lpstr>Programming Language for CS 418</vt:lpstr>
      <vt:lpstr>JavaScript</vt:lpstr>
      <vt:lpstr>What is WebGL? Let’s start with a  word about OpenGL</vt:lpstr>
      <vt:lpstr>WebGL is not exactly OpenGL</vt:lpstr>
      <vt:lpstr>WebGL Application Structure</vt:lpstr>
      <vt:lpstr>WebGL and GLSL</vt:lpstr>
      <vt:lpstr>Shaders</vt:lpstr>
      <vt:lpstr>Simple Vertex Shader</vt:lpstr>
      <vt:lpstr>What a Vertex Shader Does…</vt:lpstr>
      <vt:lpstr>Simple Fragment Program</vt:lpstr>
      <vt:lpstr>What a Fragment Shader Does…</vt:lpstr>
      <vt:lpstr>Processing on a GPU</vt:lpstr>
      <vt:lpstr>Shading</vt:lpstr>
      <vt:lpstr>From Today: What Should You Know?</vt:lpstr>
      <vt:lpstr>CS 418…About the Course</vt:lpstr>
      <vt:lpstr>Things you would not use WebGL for..</vt:lpstr>
      <vt:lpstr>Class Mechanics</vt:lpstr>
      <vt:lpstr>Things we aren’t doing….</vt:lpstr>
      <vt:lpstr>Things we are doing</vt:lpstr>
      <vt:lpstr>In-Class Work</vt:lpstr>
      <vt:lpstr>Grading Scale</vt:lpstr>
      <vt:lpstr>4 Credit Students</vt:lpstr>
      <vt:lpstr>Course Policies</vt:lpstr>
      <vt:lpstr>Class Mechanics: No Book</vt:lpstr>
      <vt:lpstr>Suggested Books</vt:lpstr>
      <vt:lpstr>Suggested Books</vt:lpstr>
      <vt:lpstr>Suggested Books</vt:lpstr>
      <vt:lpstr>Course Topics</vt:lpstr>
      <vt:lpstr>PowerPoint Presentation</vt:lpstr>
      <vt:lpstr>Some WebGL</vt:lpstr>
      <vt:lpstr>We will start with</vt:lpstr>
      <vt:lpstr>For Next Class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52</cp:revision>
  <dcterms:created xsi:type="dcterms:W3CDTF">2017-05-11T14:02:37Z</dcterms:created>
  <dcterms:modified xsi:type="dcterms:W3CDTF">2020-01-21T04:15:15Z</dcterms:modified>
</cp:coreProperties>
</file>